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null)" ContentType="image/x-emf"/>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8"/>
  </p:notesMasterIdLst>
  <p:handoutMasterIdLst>
    <p:handoutMasterId r:id="rId29"/>
  </p:handoutMasterIdLst>
  <p:sldIdLst>
    <p:sldId id="256" r:id="rId2"/>
    <p:sldId id="864" r:id="rId3"/>
    <p:sldId id="850" r:id="rId4"/>
    <p:sldId id="851" r:id="rId5"/>
    <p:sldId id="878" r:id="rId6"/>
    <p:sldId id="881" r:id="rId7"/>
    <p:sldId id="882" r:id="rId8"/>
    <p:sldId id="866" r:id="rId9"/>
    <p:sldId id="883" r:id="rId10"/>
    <p:sldId id="868" r:id="rId11"/>
    <p:sldId id="884" r:id="rId12"/>
    <p:sldId id="885" r:id="rId13"/>
    <p:sldId id="886" r:id="rId14"/>
    <p:sldId id="887" r:id="rId15"/>
    <p:sldId id="888" r:id="rId16"/>
    <p:sldId id="892" r:id="rId17"/>
    <p:sldId id="889" r:id="rId18"/>
    <p:sldId id="894" r:id="rId19"/>
    <p:sldId id="890" r:id="rId20"/>
    <p:sldId id="895" r:id="rId21"/>
    <p:sldId id="891" r:id="rId22"/>
    <p:sldId id="896" r:id="rId23"/>
    <p:sldId id="898" r:id="rId24"/>
    <p:sldId id="877" r:id="rId25"/>
    <p:sldId id="869" r:id="rId26"/>
    <p:sldId id="870"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9D9D9D"/>
    <a:srgbClr val="003E74"/>
    <a:srgbClr val="0085CA"/>
    <a:srgbClr val="0025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03"/>
    <p:restoredTop sz="93246"/>
  </p:normalViewPr>
  <p:slideViewPr>
    <p:cSldViewPr snapToGrid="0" snapToObjects="1">
      <p:cViewPr>
        <p:scale>
          <a:sx n="150" d="100"/>
          <a:sy n="150" d="100"/>
        </p:scale>
        <p:origin x="1240" y="184"/>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109" d="100"/>
          <a:sy n="109" d="100"/>
        </p:scale>
        <p:origin x="-2536"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b="1" dirty="0">
                <a:solidFill>
                  <a:srgbClr val="003E74"/>
                </a:solidFill>
              </a:rPr>
              <a:t>Name of presentation</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AD057F-BA7B-8443-B120-4F49964EBE18}" type="datetime3">
              <a:rPr lang="en-GB" smtClean="0">
                <a:solidFill>
                  <a:srgbClr val="003E74"/>
                </a:solidFill>
              </a:rPr>
              <a:t>12 April, 2018</a:t>
            </a:fld>
            <a:endParaRPr lang="en-US" dirty="0">
              <a:solidFill>
                <a:srgbClr val="003E74"/>
              </a:solidFill>
            </a:endParaRPr>
          </a:p>
        </p:txBody>
      </p:sp>
    </p:spTree>
    <p:extLst>
      <p:ext uri="{BB962C8B-B14F-4D97-AF65-F5344CB8AC3E}">
        <p14:creationId xmlns:p14="http://schemas.microsoft.com/office/powerpoint/2010/main" val="3306949037"/>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1">
                <a:solidFill>
                  <a:srgbClr val="003E74"/>
                </a:solidFill>
              </a:defRPr>
            </a:lvl1pPr>
          </a:lstStyle>
          <a:p>
            <a:r>
              <a:rPr lang="en-US" dirty="0"/>
              <a:t>Name of presentation</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003E74"/>
                </a:solidFill>
              </a:defRPr>
            </a:lvl1pPr>
          </a:lstStyle>
          <a:p>
            <a:fld id="{A537CD23-4016-9846-A310-3F633A23D04C}" type="datetime3">
              <a:rPr lang="en-GB" smtClean="0"/>
              <a:t>12 April, 2018</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133265648"/>
      </p:ext>
    </p:extLst>
  </p:cSld>
  <p:clrMap bg1="lt1" tx1="dk1" bg2="lt2" tx2="dk2" accent1="accent1" accent2="accent2" accent3="accent3" accent4="accent4" accent5="accent5" accent6="accent6" hlink="hlink" folHlink="folHlink"/>
  <p:hf ftr="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t>This slide is here for introducing the context and motivate the problem.</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0" dirty="0"/>
              <a:t>Smart devices measure more and more </a:t>
            </a:r>
            <a:r>
              <a:rPr lang="en-GB" sz="1200" b="1" kern="0" dirty="0"/>
              <a:t>data</a:t>
            </a:r>
            <a:r>
              <a:rPr lang="en-GB" sz="1200" kern="0" dirty="0"/>
              <a:t> every generation. </a:t>
            </a:r>
          </a:p>
          <a:p>
            <a:endParaRPr lang="en-US"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E6C8C7C-EB0E-3248-BD51-47A6916A3219}" type="datetime3">
              <a:rPr lang="en-GB" smtClean="0"/>
              <a:t>12 April, 2018</a:t>
            </a:fld>
            <a:endParaRPr lang="en-US" dirty="0"/>
          </a:p>
        </p:txBody>
      </p:sp>
    </p:spTree>
    <p:extLst>
      <p:ext uri="{BB962C8B-B14F-4D97-AF65-F5344CB8AC3E}">
        <p14:creationId xmlns:p14="http://schemas.microsoft.com/office/powerpoint/2010/main" val="416428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4038901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In classic autoencoder we try to minimize the reconstruction loss ( mean squared error)  between X and Z. </a:t>
            </a:r>
          </a:p>
          <a:p>
            <a:r>
              <a:rPr lang="en-US" dirty="0"/>
              <a:t>Here we use x as input same as classic one. Encode X into Y,  BUT for loss function we use X-hat and Z. </a:t>
            </a:r>
          </a:p>
          <a:p>
            <a:r>
              <a:rPr lang="en-US" dirty="0"/>
              <a:t>X-hat is the replaced version of X.</a:t>
            </a:r>
          </a:p>
          <a:p>
            <a:r>
              <a:rPr lang="en-US" dirty="0"/>
              <a:t>As we see, X-hat differs with X just for blacklisted data samples.</a:t>
            </a:r>
          </a:p>
          <a:p>
            <a:r>
              <a:rPr lang="en-US" dirty="0"/>
              <a:t>That means, if in X is a training dataset with 1000 samples: W,G,B.</a:t>
            </a:r>
          </a:p>
          <a:p>
            <a:r>
              <a:rPr lang="en-US" dirty="0"/>
              <a:t>If we have 200 B samples and 500 G samples, then we randomly replace these 200 </a:t>
            </a:r>
            <a:r>
              <a:rPr lang="en-US" dirty="0" err="1"/>
              <a:t>Bs</a:t>
            </a:r>
            <a:r>
              <a:rPr lang="en-US" dirty="0"/>
              <a:t> with 200 of those 500 </a:t>
            </a:r>
            <a:r>
              <a:rPr lang="en-US" dirty="0" err="1"/>
              <a:t>Gs</a:t>
            </a:r>
            <a:r>
              <a:rPr lang="en-US" dirty="0"/>
              <a:t> and name this new dataset X-hat.</a:t>
            </a:r>
          </a:p>
          <a:p>
            <a:r>
              <a:rPr lang="en-US" dirty="0"/>
              <a:t>I hope it’s clear :D  </a:t>
            </a:r>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2396713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264565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1652369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Skoda Dataset contains sensor data collected from both LEFT and RIGHT hand of the user.</a:t>
            </a:r>
          </a:p>
          <a:p>
            <a:r>
              <a:rPr lang="en-US" dirty="0"/>
              <a:t>From Wearable Sensors.</a:t>
            </a:r>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3352100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Here the point is replacement doesn’t hurt utility of whitelisted.</a:t>
            </a:r>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1656718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Two Data subjects. Wearable Again.</a:t>
            </a:r>
          </a:p>
          <a:p>
            <a:endParaRPr lang="en-US"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2533809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Here the point is replacement doesn’t hurt utility of whitelisted.</a:t>
            </a:r>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3117162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2370694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Here the point is replacement doesn’t hurt utility of whitelisted.</a:t>
            </a:r>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1229997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800" dirty="0"/>
              <a:t>You can ignore this slide  if it is boring </a:t>
            </a:r>
            <a:r>
              <a:rPr lang="en-US" sz="1800" dirty="0">
                <a:sym typeface="Wingdings" pitchFamily="2" charset="2"/>
              </a:rPr>
              <a:t></a:t>
            </a:r>
            <a:endParaRPr lang="en-US" sz="1800"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760531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we consider 0 as a kind of non-sensitive inference (gray-listed),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other even numbers (2, 4, 6, 8) as a set of sensitive inferences (black-listed),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and all of the odd numbers (1, 3, 5, 7, 9) as desired information </a:t>
            </a:r>
            <a:endParaRPr lang="en-GB" dirty="0"/>
          </a:p>
          <a:p>
            <a:endParaRPr lang="en-US"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751933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sz="1200" kern="1200" dirty="0">
                <a:solidFill>
                  <a:schemeClr val="tx1"/>
                </a:solidFill>
                <a:effectLst/>
                <a:latin typeface="+mn-lt"/>
                <a:ea typeface="+mn-ea"/>
                <a:cs typeface="+mn-cs"/>
              </a:rPr>
              <a:t>t-Distributed Stochastic </a:t>
            </a:r>
            <a:r>
              <a:rPr lang="en-GB" sz="1200" kern="1200" dirty="0" err="1">
                <a:solidFill>
                  <a:schemeClr val="tx1"/>
                </a:solidFill>
                <a:effectLst/>
                <a:latin typeface="+mn-lt"/>
                <a:ea typeface="+mn-ea"/>
                <a:cs typeface="+mn-cs"/>
              </a:rPr>
              <a:t>Neighbor</a:t>
            </a:r>
            <a:r>
              <a:rPr lang="en-GB" sz="1200" kern="1200" dirty="0">
                <a:solidFill>
                  <a:schemeClr val="tx1"/>
                </a:solidFill>
                <a:effectLst/>
                <a:latin typeface="+mn-lt"/>
                <a:ea typeface="+mn-ea"/>
                <a:cs typeface="+mn-cs"/>
              </a:rPr>
              <a:t> Embedding (t-SNE) </a:t>
            </a:r>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t-SNE is a technique for dimensionality reduction and a well known strategy for visualizing similarity relationships, between different classes in the dataset, in high-dimensional  data</a:t>
            </a:r>
            <a:endParaRPr lang="en-GB" dirty="0"/>
          </a:p>
          <a:p>
            <a:pPr marL="0" marR="0" lvl="0" indent="0" algn="l" defTabSz="4572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Images show the feature space relationships among different classes of activities for Skoda dataset. Regarding the scatter plots depicted in Figure 9, black-listed data points in original time-series (left) have their own structures and clearly separable from other classes. But, in the transformed version of time-series (right) all of the black-listed data points have been moved into another area of feature-space which is more closely related to gray-listed data points. They also lose their recognizable patterns and all of them mapped to almost the same area of the feature space. On the other hand, it maintains particular patterns of white-listed data points, thus causes no harm to the recognition accuracy of desired activities. Note that in this example, we reduce the dimensionality from 1800-d to just 2-d, which leads to huge information loss. </a:t>
            </a:r>
            <a:endParaRPr lang="en-GB"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1856775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GB" dirty="0"/>
              <a:t>I suggest to read Section VI of the paper to be clear about this slide. It’s hard for me to summarize it.</a:t>
            </a:r>
          </a:p>
          <a:p>
            <a:r>
              <a:rPr lang="en-GB" dirty="0"/>
              <a:t>BTW, The point is: When we don’t have access to user data ( which is not irrational) GAN is not good ( Right Figure)</a:t>
            </a:r>
          </a:p>
          <a:p>
            <a:r>
              <a:rPr lang="en-GB" dirty="0"/>
              <a:t>When they have access, they can detect. But not recognize. They just know somethings sensitive has happened but don’t know which kind.</a:t>
            </a:r>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13 April, 2018</a:t>
            </a:fld>
            <a:endParaRPr lang="en-US" dirty="0"/>
          </a:p>
        </p:txBody>
      </p:sp>
    </p:spTree>
    <p:extLst>
      <p:ext uri="{BB962C8B-B14F-4D97-AF65-F5344CB8AC3E}">
        <p14:creationId xmlns:p14="http://schemas.microsoft.com/office/powerpoint/2010/main" val="39418467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We can translate each section of a senor time-series to an inference that can be sensitive/</a:t>
            </a:r>
            <a:r>
              <a:rPr lang="en-US" dirty="0" err="1"/>
              <a:t>nonsensitive</a:t>
            </a:r>
            <a:r>
              <a:rPr lang="en-US" dirty="0"/>
              <a:t> ….  </a:t>
            </a:r>
          </a:p>
          <a:p>
            <a:r>
              <a:rPr lang="en-US" dirty="0"/>
              <a:t>This slide and the next one for introducing the </a:t>
            </a:r>
            <a:r>
              <a:rPr lang="en-US" dirty="0" err="1"/>
              <a:t>prolem</a:t>
            </a:r>
            <a:r>
              <a:rPr lang="en-US" dirty="0"/>
              <a:t>.</a:t>
            </a:r>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1196565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We explain the goal of the paper. We should make it clear that we want to do this real-time. </a:t>
            </a:r>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273362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Here with this diagram we explain that the goal is to replace sensitive sections to a non-desired non sensitive instance.</a:t>
            </a:r>
          </a:p>
          <a:p>
            <a:r>
              <a:rPr lang="en-US" dirty="0"/>
              <a:t>If we transform sensitive to desired it harms utility. </a:t>
            </a:r>
            <a:br>
              <a:rPr lang="en-US" dirty="0"/>
            </a:br>
            <a:r>
              <a:rPr lang="en-US" dirty="0"/>
              <a:t>Other Non Sensitives and Desired section in the state space should be kept exactly same.</a:t>
            </a:r>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3047311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a:buClr>
                <a:schemeClr val="tx1"/>
              </a:buClr>
              <a:buFont typeface="Arial" panose="020B0604020202020204" pitchFamily="34" charset="0"/>
              <a:buChar char="•"/>
            </a:pPr>
            <a:r>
              <a:rPr lang="en-US" b="1" dirty="0"/>
              <a:t>We say that why we choose a Hybrid architecture:</a:t>
            </a:r>
          </a:p>
          <a:p>
            <a:pPr>
              <a:buClr>
                <a:schemeClr val="tx1"/>
              </a:buClr>
              <a:buFont typeface="Arial" panose="020B0604020202020204" pitchFamily="34" charset="0"/>
              <a:buChar char="•"/>
            </a:pPr>
            <a:r>
              <a:rPr lang="en-US" b="1" dirty="0"/>
              <a:t>We do transformation on the edge and give data to the cloud to give us the promised </a:t>
            </a:r>
            <a:r>
              <a:rPr lang="en-US" b="1" dirty="0" err="1"/>
              <a:t>servies</a:t>
            </a:r>
            <a:r>
              <a:rPr lang="en-US" b="1" dirty="0"/>
              <a:t>.</a:t>
            </a:r>
          </a:p>
          <a:p>
            <a:pPr>
              <a:buClr>
                <a:schemeClr val="tx1"/>
              </a:buClr>
              <a:buFont typeface="Arial" panose="020B0604020202020204" pitchFamily="34" charset="0"/>
              <a:buChar char="•"/>
            </a:pPr>
            <a:endParaRPr lang="en-US" b="1" dirty="0"/>
          </a:p>
          <a:p>
            <a:endParaRPr lang="en-US"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3011848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pPr>
              <a:buClr>
                <a:schemeClr val="tx1"/>
              </a:buClr>
              <a:buFont typeface="Arial" panose="020B0604020202020204" pitchFamily="34" charset="0"/>
              <a:buChar char="•"/>
            </a:pPr>
            <a:r>
              <a:rPr lang="en-US" b="1" dirty="0"/>
              <a:t>Here we say what is the other approaches and why both of the aren’t as good as Hybrid one.</a:t>
            </a:r>
          </a:p>
          <a:p>
            <a:pPr>
              <a:buClr>
                <a:schemeClr val="tx1"/>
              </a:buClr>
              <a:buFont typeface="Arial" panose="020B0604020202020204" pitchFamily="34" charset="0"/>
              <a:buChar char="•"/>
            </a:pPr>
            <a:endParaRPr lang="en-US" b="1" dirty="0"/>
          </a:p>
          <a:p>
            <a:pPr>
              <a:buClr>
                <a:schemeClr val="tx1"/>
              </a:buClr>
              <a:buFont typeface="Arial" panose="020B0604020202020204" pitchFamily="34" charset="0"/>
              <a:buChar char="•"/>
            </a:pPr>
            <a:r>
              <a:rPr lang="en-US" b="1" dirty="0"/>
              <a:t>Utility </a:t>
            </a:r>
            <a:r>
              <a:rPr lang="en-US" dirty="0"/>
              <a:t>is completely </a:t>
            </a:r>
            <a:r>
              <a:rPr lang="en-US" b="1" dirty="0"/>
              <a:t>preserved</a:t>
            </a:r>
          </a:p>
          <a:p>
            <a:pPr lvl="1">
              <a:buClr>
                <a:schemeClr val="tx1"/>
              </a:buClr>
              <a:buFont typeface="Wingdings" pitchFamily="2" charset="2"/>
              <a:buChar char="§"/>
            </a:pPr>
            <a:r>
              <a:rPr lang="en-US" dirty="0"/>
              <a:t>when </a:t>
            </a:r>
            <a:r>
              <a:rPr lang="en-US" u="sng" dirty="0"/>
              <a:t>user-aware non-sensitive information</a:t>
            </a:r>
            <a:r>
              <a:rPr lang="en-US" dirty="0"/>
              <a:t> can be accurately inferred by the applications. </a:t>
            </a:r>
          </a:p>
          <a:p>
            <a:pPr>
              <a:buClr>
                <a:schemeClr val="tx1"/>
              </a:buClr>
              <a:buFont typeface="Arial" panose="020B0604020202020204" pitchFamily="34" charset="0"/>
              <a:buChar char="•"/>
            </a:pPr>
            <a:r>
              <a:rPr lang="en-US" b="1" dirty="0"/>
              <a:t> Privacy</a:t>
            </a:r>
            <a:r>
              <a:rPr lang="en-US" dirty="0"/>
              <a:t> is </a:t>
            </a:r>
            <a:r>
              <a:rPr lang="en-GB" dirty="0"/>
              <a:t>somehow</a:t>
            </a:r>
            <a:r>
              <a:rPr lang="en-GB" b="1" dirty="0"/>
              <a:t> </a:t>
            </a:r>
            <a:r>
              <a:rPr lang="en-US" b="1" dirty="0"/>
              <a:t>violated</a:t>
            </a:r>
            <a:r>
              <a:rPr lang="en-US" dirty="0"/>
              <a:t>:</a:t>
            </a:r>
          </a:p>
          <a:p>
            <a:pPr lvl="1">
              <a:buClr>
                <a:schemeClr val="tx1"/>
              </a:buClr>
              <a:buFont typeface="Wingdings" pitchFamily="2" charset="2"/>
              <a:buChar char="§"/>
            </a:pPr>
            <a:r>
              <a:rPr lang="en-US" dirty="0"/>
              <a:t>when any </a:t>
            </a:r>
            <a:r>
              <a:rPr lang="en-US" u="sng" dirty="0"/>
              <a:t>unwanted personal information</a:t>
            </a:r>
            <a:r>
              <a:rPr lang="en-US" dirty="0"/>
              <a:t> can be inferred from the released data. </a:t>
            </a:r>
          </a:p>
          <a:p>
            <a:endParaRPr lang="en-US"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2223832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dirty="0"/>
              <a:t>Here we start from top and introduce the framework.</a:t>
            </a:r>
          </a:p>
          <a:p>
            <a:r>
              <a:rPr lang="en-US" dirty="0"/>
              <a:t>We see how we can utilize deep feature learning by autoencoders to replace sensitive intervals with non-sensitive-wise data.</a:t>
            </a:r>
          </a:p>
          <a:p>
            <a:endParaRPr lang="en-US" dirty="0"/>
          </a:p>
          <a:p>
            <a:r>
              <a:rPr lang="en-US" dirty="0"/>
              <a:t>Here Should explain these for the rest of presentation:</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black-listed Inferences</a:t>
            </a:r>
            <a:r>
              <a:rPr lang="en-GB" sz="1200" kern="1200" dirty="0">
                <a:solidFill>
                  <a:schemeClr val="tx1"/>
                </a:solidFill>
                <a:effectLst/>
                <a:latin typeface="+mn-lt"/>
                <a:ea typeface="+mn-ea"/>
                <a:cs typeface="+mn-cs"/>
              </a:rPr>
              <a:t>: sensitive information that users wish to keep private and should not be revealed to third parties. The black-listed inferences are sufficiently sensitive that the user would wish to prevent inference that they have undertaken any activities within this set even if the third party did not know which specific inference. </a:t>
            </a:r>
            <a:endParaRPr lang="en-GB" dirty="0"/>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white-listed Inferences</a:t>
            </a:r>
            <a:r>
              <a:rPr lang="en-GB" sz="1200" kern="1200" dirty="0">
                <a:solidFill>
                  <a:schemeClr val="tx1"/>
                </a:solidFill>
                <a:effectLst/>
                <a:latin typeface="+mn-lt"/>
                <a:ea typeface="+mn-ea"/>
                <a:cs typeface="+mn-cs"/>
              </a:rPr>
              <a:t>: desired information that users gain utility from sharing with third parties services. </a:t>
            </a:r>
            <a:endParaRPr lang="en-GB" dirty="0"/>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 gray-listed Inferences</a:t>
            </a:r>
            <a:r>
              <a:rPr lang="en-GB" sz="1200" kern="1200" dirty="0">
                <a:solidFill>
                  <a:schemeClr val="tx1"/>
                </a:solidFill>
                <a:effectLst/>
                <a:latin typeface="+mn-lt"/>
                <a:ea typeface="+mn-ea"/>
                <a:cs typeface="+mn-cs"/>
              </a:rPr>
              <a:t>: non-sensitive information that is neutral. It is not useful to the user that this information is detected by third parties yet it is not important for the user to hide it. It may include data that cannot be mapped to a known </a:t>
            </a:r>
            <a:r>
              <a:rPr lang="en-GB" sz="1200" kern="1200" dirty="0" err="1">
                <a:solidFill>
                  <a:schemeClr val="tx1"/>
                </a:solidFill>
                <a:effectLst/>
                <a:latin typeface="+mn-lt"/>
                <a:ea typeface="+mn-ea"/>
                <a:cs typeface="+mn-cs"/>
              </a:rPr>
              <a:t>behavior</a:t>
            </a:r>
            <a:r>
              <a:rPr lang="en-GB" sz="1200" kern="1200" dirty="0">
                <a:solidFill>
                  <a:schemeClr val="tx1"/>
                </a:solidFill>
                <a:effectLst/>
                <a:latin typeface="+mn-lt"/>
                <a:ea typeface="+mn-ea"/>
                <a:cs typeface="+mn-cs"/>
              </a:rPr>
              <a:t>. </a:t>
            </a:r>
            <a:endParaRPr lang="en-GB" dirty="0"/>
          </a:p>
          <a:p>
            <a:endParaRPr lang="en-US"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4002059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Header Placeholder 3"/>
          <p:cNvSpPr>
            <a:spLocks noGrp="1"/>
          </p:cNvSpPr>
          <p:nvPr>
            <p:ph type="hdr" sz="quarter" idx="10"/>
          </p:nvPr>
        </p:nvSpPr>
        <p:spPr/>
        <p:txBody>
          <a:bodyPr/>
          <a:lstStyle/>
          <a:p>
            <a:r>
              <a:rPr lang="en-US"/>
              <a:t>Name of presentation</a:t>
            </a:r>
            <a:endParaRPr lang="en-US" dirty="0"/>
          </a:p>
        </p:txBody>
      </p:sp>
      <p:sp>
        <p:nvSpPr>
          <p:cNvPr id="5" name="Date Placeholder 4"/>
          <p:cNvSpPr>
            <a:spLocks noGrp="1"/>
          </p:cNvSpPr>
          <p:nvPr>
            <p:ph type="dt" idx="11"/>
          </p:nvPr>
        </p:nvSpPr>
        <p:spPr/>
        <p:txBody>
          <a:bodyPr/>
          <a:lstStyle/>
          <a:p>
            <a:fld id="{A537CD23-4016-9846-A310-3F633A23D04C}" type="datetime3">
              <a:rPr lang="en-GB" smtClean="0"/>
              <a:t>12 April, 2018</a:t>
            </a:fld>
            <a:endParaRPr lang="en-US" dirty="0"/>
          </a:p>
        </p:txBody>
      </p:sp>
    </p:spTree>
    <p:extLst>
      <p:ext uri="{BB962C8B-B14F-4D97-AF65-F5344CB8AC3E}">
        <p14:creationId xmlns:p14="http://schemas.microsoft.com/office/powerpoint/2010/main" val="1725376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no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3942832"/>
            <a:ext cx="6400800" cy="604513"/>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13" name="Title 12"/>
          <p:cNvSpPr>
            <a:spLocks noGrp="1"/>
          </p:cNvSpPr>
          <p:nvPr>
            <p:ph type="title"/>
          </p:nvPr>
        </p:nvSpPr>
        <p:spPr>
          <a:xfrm>
            <a:off x="457200" y="2096689"/>
            <a:ext cx="8229600" cy="1143000"/>
          </a:xfrm>
        </p:spPr>
        <p:txBody>
          <a:bodyPr/>
          <a:lstStyle>
            <a:lvl1pPr algn="l">
              <a:defRPr sz="5000" b="0">
                <a:solidFill>
                  <a:srgbClr val="003E74"/>
                </a:solidFill>
              </a:defRPr>
            </a:lvl1pPr>
          </a:lstStyle>
          <a:p>
            <a:r>
              <a:rPr lang="en-GB" dirty="0"/>
              <a:t>Click to edit Master title style</a:t>
            </a:r>
            <a:endParaRPr lang="en-US" dirty="0"/>
          </a:p>
        </p:txBody>
      </p:sp>
      <p:sp>
        <p:nvSpPr>
          <p:cNvPr id="7" name="Text Placeholder 3"/>
          <p:cNvSpPr txBox="1">
            <a:spLocks/>
          </p:cNvSpPr>
          <p:nvPr userDrawn="1"/>
        </p:nvSpPr>
        <p:spPr>
          <a:xfrm>
            <a:off x="6340639" y="800593"/>
            <a:ext cx="2346162" cy="257244"/>
          </a:xfrm>
          <a:prstGeom prst="rect">
            <a:avLst/>
          </a:prstGeom>
        </p:spPr>
        <p:txBody>
          <a:bodyPr lIns="0" tIns="0" rIns="0" bIns="0"/>
          <a:lstStyle>
            <a:lvl1pPr marL="0" indent="0" algn="r" defTabSz="457200" rtl="0" eaLnBrk="1" latinLnBrk="0" hangingPunct="1">
              <a:spcBef>
                <a:spcPct val="20000"/>
              </a:spcBef>
              <a:buClr>
                <a:srgbClr val="003E74"/>
              </a:buClr>
              <a:buFont typeface="Arial"/>
              <a:buNone/>
              <a:defRPr sz="1200" b="0" kern="1200" baseline="0">
                <a:solidFill>
                  <a:srgbClr val="003E74"/>
                </a:solidFill>
                <a:latin typeface="Arial"/>
                <a:ea typeface="+mn-ea"/>
                <a:cs typeface="Arial"/>
              </a:defRPr>
            </a:lvl1pPr>
            <a:lvl2pPr marL="742950" indent="-285750" algn="l" defTabSz="457200" rtl="0" eaLnBrk="1" latinLnBrk="0" hangingPunct="1">
              <a:spcBef>
                <a:spcPct val="20000"/>
              </a:spcBef>
              <a:buClr>
                <a:srgbClr val="003E74"/>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3pPr>
            <a:lvl4pPr marL="16002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4pPr>
            <a:lvl5pPr marL="2057400" indent="-228600" algn="l" defTabSz="457200" rtl="0" eaLnBrk="1" latinLnBrk="0" hangingPunct="1">
              <a:spcBef>
                <a:spcPct val="20000"/>
              </a:spcBef>
              <a:buClr>
                <a:srgbClr val="003E74"/>
              </a:buClr>
              <a:buFont typeface="Arial"/>
              <a:buChar char="»"/>
              <a:defRPr sz="1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
        <p:nvSpPr>
          <p:cNvPr id="10" name="Text Placeholder 9"/>
          <p:cNvSpPr>
            <a:spLocks noGrp="1"/>
          </p:cNvSpPr>
          <p:nvPr>
            <p:ph type="body" sz="quarter" idx="11" hasCustomPrompt="1"/>
          </p:nvPr>
        </p:nvSpPr>
        <p:spPr>
          <a:xfrm>
            <a:off x="457200" y="5273580"/>
            <a:ext cx="6400800" cy="339811"/>
          </a:xfrm>
        </p:spPr>
        <p:txBody>
          <a:bodyPr/>
          <a:lstStyle>
            <a:lvl1pPr marL="0" indent="0" algn="l">
              <a:buNone/>
              <a:defRPr sz="1200" baseline="0">
                <a:solidFill>
                  <a:srgbClr val="9D9D9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7180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a:t>Click to edit Master title style</a:t>
            </a:r>
            <a:endParaRPr lang="it-IT"/>
          </a:p>
        </p:txBody>
      </p:sp>
      <p:sp>
        <p:nvSpPr>
          <p:cNvPr id="3" name="Segnaposto contenuto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Footer Placeholder 8">
            <a:extLst>
              <a:ext uri="{FF2B5EF4-FFF2-40B4-BE49-F238E27FC236}">
                <a16:creationId xmlns:a16="http://schemas.microsoft.com/office/drawing/2014/main" id="{CDB5A1AB-A4FB-F54C-A18E-0C9C8392B1F8}"/>
              </a:ext>
            </a:extLst>
          </p:cNvPr>
          <p:cNvSpPr>
            <a:spLocks noGrp="1"/>
          </p:cNvSpPr>
          <p:nvPr>
            <p:ph type="ftr" sz="quarter" idx="3"/>
          </p:nvPr>
        </p:nvSpPr>
        <p:spPr>
          <a:xfrm>
            <a:off x="4716016" y="6343377"/>
            <a:ext cx="39576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2</a:t>
            </a:r>
            <a:endParaRPr lang="en-US" dirty="0"/>
          </a:p>
        </p:txBody>
      </p:sp>
    </p:spTree>
    <p:extLst>
      <p:ext uri="{BB962C8B-B14F-4D97-AF65-F5344CB8AC3E}">
        <p14:creationId xmlns:p14="http://schemas.microsoft.com/office/powerpoint/2010/main" val="34439203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57200" y="4245089"/>
            <a:ext cx="3601176" cy="797761"/>
          </a:xfrm>
        </p:spPr>
        <p:txBody>
          <a:bodyPr/>
          <a:lstStyle>
            <a:lvl1pPr marL="0" indent="0" algn="l">
              <a:buNone/>
              <a:defRPr sz="2800">
                <a:solidFill>
                  <a:srgbClr val="000000"/>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Title 12"/>
          <p:cNvSpPr>
            <a:spLocks noGrp="1"/>
          </p:cNvSpPr>
          <p:nvPr>
            <p:ph type="title"/>
          </p:nvPr>
        </p:nvSpPr>
        <p:spPr>
          <a:xfrm>
            <a:off x="457200" y="1545982"/>
            <a:ext cx="3601176" cy="2153335"/>
          </a:xfrm>
        </p:spPr>
        <p:txBody>
          <a:bodyPr/>
          <a:lstStyle>
            <a:lvl1pPr>
              <a:defRPr sz="5000" b="0">
                <a:solidFill>
                  <a:srgbClr val="003E74"/>
                </a:solidFill>
              </a:defRPr>
            </a:lvl1pPr>
          </a:lstStyle>
          <a:p>
            <a:r>
              <a:rPr lang="en-GB" dirty="0"/>
              <a:t>Click to edit Master title style</a:t>
            </a:r>
            <a:endParaRPr lang="en-US" dirty="0"/>
          </a:p>
        </p:txBody>
      </p:sp>
      <p:sp>
        <p:nvSpPr>
          <p:cNvPr id="5" name="Text Placeholder 9"/>
          <p:cNvSpPr>
            <a:spLocks noGrp="1"/>
          </p:cNvSpPr>
          <p:nvPr>
            <p:ph type="body" sz="quarter" idx="11" hasCustomPrompt="1"/>
          </p:nvPr>
        </p:nvSpPr>
        <p:spPr>
          <a:xfrm>
            <a:off x="457200" y="5522041"/>
            <a:ext cx="3601176" cy="339811"/>
          </a:xfrm>
        </p:spPr>
        <p:txBody>
          <a:bodyPr/>
          <a:lstStyle>
            <a:lvl1pPr marL="0" indent="0" algn="l">
              <a:buNone/>
              <a:defRPr sz="1200" baseline="0">
                <a:solidFill>
                  <a:srgbClr val="9D9D9D"/>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GB" dirty="0"/>
              <a:t>Click to edit author name</a:t>
            </a:r>
            <a:endParaRPr lang="en-US" dirty="0"/>
          </a:p>
        </p:txBody>
      </p:sp>
      <p:sp>
        <p:nvSpPr>
          <p:cNvPr id="7" name="Picture Placeholder 6"/>
          <p:cNvSpPr>
            <a:spLocks noGrp="1"/>
          </p:cNvSpPr>
          <p:nvPr>
            <p:ph type="pic" sz="quarter" idx="12"/>
          </p:nvPr>
        </p:nvSpPr>
        <p:spPr>
          <a:xfrm>
            <a:off x="4756151" y="1546225"/>
            <a:ext cx="3930650" cy="4316413"/>
          </a:xfrm>
        </p:spPr>
        <p:txBody>
          <a:bodyPr/>
          <a:lstStyle>
            <a:lvl1pPr>
              <a:buClr>
                <a:srgbClr val="0085CA"/>
              </a:buClr>
              <a:defRPr/>
            </a:lvl1pPr>
          </a:lstStyle>
          <a:p>
            <a:endParaRPr lang="en-US" dirty="0"/>
          </a:p>
        </p:txBody>
      </p:sp>
      <p:sp>
        <p:nvSpPr>
          <p:cNvPr id="9"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372030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on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buClr>
                <a:srgbClr val="0085CA"/>
              </a:buClr>
              <a:defRPr/>
            </a:lvl1pPr>
            <a:lvl2pPr>
              <a:buClr>
                <a:srgbClr val="0085CA"/>
              </a:buClr>
              <a:defRPr/>
            </a:lvl2pPr>
            <a:lvl3pPr>
              <a:buClr>
                <a:srgbClr val="0085CA"/>
              </a:buClr>
              <a:defRPr sz="1200"/>
            </a:lvl3pPr>
            <a:lvl4pPr>
              <a:buClr>
                <a:srgbClr val="0085CA"/>
              </a:buClr>
              <a:defRPr sz="1200"/>
            </a:lvl4pPr>
            <a:lvl5pPr>
              <a:buClr>
                <a:srgbClr val="0085CA"/>
              </a:buClr>
              <a:defRPr sz="1200">
                <a:latin typeface="+mn-lt"/>
              </a:defRPr>
            </a:lvl5pPr>
            <a:lvl6pPr marL="2286000" indent="0">
              <a:buNone/>
              <a:defRPr sz="1400" baseline="0">
                <a:latin typeface="+mn-lt"/>
              </a:defRPr>
            </a:lvl6pPr>
            <a:lvl7pPr>
              <a:defRPr/>
            </a:lvl7pPr>
            <a:lvl8pPr>
              <a:defRPr/>
            </a:lvl8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56925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10"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 name="Title 1"/>
          <p:cNvSpPr>
            <a:spLocks noGrp="1"/>
          </p:cNvSpPr>
          <p:nvPr>
            <p:ph type="title"/>
          </p:nvPr>
        </p:nvSpPr>
        <p:spPr/>
        <p:txBody>
          <a:bodyPr/>
          <a:lstStyle>
            <a:lvl1pPr>
              <a:defRPr sz="2800"/>
            </a:lvl1pPr>
          </a:lstStyle>
          <a:p>
            <a:r>
              <a:rPr lang="en-GB" dirty="0"/>
              <a:t>Click to edit Master title style</a:t>
            </a:r>
            <a:endParaRPr lang="en-US" dirty="0"/>
          </a:p>
        </p:txBody>
      </p:sp>
      <p:sp>
        <p:nvSpPr>
          <p:cNvPr id="9"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12" name="Content Placeholder 2"/>
          <p:cNvSpPr>
            <a:spLocks noGrp="1"/>
          </p:cNvSpPr>
          <p:nvPr>
            <p:ph idx="12"/>
          </p:nvPr>
        </p:nvSpPr>
        <p:spPr>
          <a:xfrm>
            <a:off x="4735923" y="2346581"/>
            <a:ext cx="3950878"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3"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2622752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ith quot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5"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6" name="Content Placeholder 2"/>
          <p:cNvSpPr>
            <a:spLocks noGrp="1"/>
          </p:cNvSpPr>
          <p:nvPr>
            <p:ph idx="12" hasCustomPrompt="1"/>
          </p:nvPr>
        </p:nvSpPr>
        <p:spPr>
          <a:xfrm>
            <a:off x="4735923" y="2346581"/>
            <a:ext cx="3950878" cy="2797494"/>
          </a:xfrm>
        </p:spPr>
        <p:txBody>
          <a:bodyPr/>
          <a:lstStyle>
            <a:lvl1pPr marL="0" indent="0">
              <a:buClr>
                <a:srgbClr val="0085CA"/>
              </a:buClr>
              <a:buNone/>
              <a:defRPr sz="2800" b="0" i="1" baseline="0">
                <a:solidFill>
                  <a:srgbClr val="003E74"/>
                </a:solidFill>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dirty="0"/>
              <a:t>“Click to add a quote”</a:t>
            </a:r>
            <a:endParaRPr lang="en-US" dirty="0"/>
          </a:p>
        </p:txBody>
      </p:sp>
      <p:sp>
        <p:nvSpPr>
          <p:cNvPr id="8" name="Text Placeholder 12"/>
          <p:cNvSpPr>
            <a:spLocks noGrp="1"/>
          </p:cNvSpPr>
          <p:nvPr>
            <p:ph type="body" sz="quarter" idx="14" hasCustomPrompt="1"/>
          </p:nvPr>
        </p:nvSpPr>
        <p:spPr>
          <a:xfrm>
            <a:off x="4735513" y="5346526"/>
            <a:ext cx="3951287" cy="644160"/>
          </a:xfrm>
        </p:spPr>
        <p:txBody>
          <a:bodyPr/>
          <a:lstStyle>
            <a:lvl1pPr marL="0" marR="0" indent="0" algn="l" defTabSz="457200" rtl="0" eaLnBrk="1" fontAlgn="auto" latinLnBrk="0" hangingPunct="1">
              <a:lnSpc>
                <a:spcPct val="100000"/>
              </a:lnSpc>
              <a:spcBef>
                <a:spcPct val="20000"/>
              </a:spcBef>
              <a:spcAft>
                <a:spcPts val="0"/>
              </a:spcAft>
              <a:buClr>
                <a:srgbClr val="0085CA"/>
              </a:buClr>
              <a:buSzTx/>
              <a:buFont typeface="Arial"/>
              <a:buNone/>
              <a:tabLst/>
              <a:defRPr sz="1200" baseline="0">
                <a:solidFill>
                  <a:srgbClr val="0085CA"/>
                </a:solidFill>
              </a:defRPr>
            </a:lvl1pPr>
            <a:lvl2pPr marL="457200" indent="0">
              <a:buNone/>
              <a:defRPr/>
            </a:lvl2pPr>
            <a:lvl3pPr marL="914400" indent="0">
              <a:buNone/>
              <a:defRPr/>
            </a:lvl3pPr>
            <a:lvl4pPr marL="1371600" indent="0">
              <a:buNone/>
              <a:defRPr/>
            </a:lvl4pPr>
            <a:lvl5pPr marL="1828800" indent="0">
              <a:buNone/>
              <a:defRPr/>
            </a:lvl5pPr>
          </a:lstStyle>
          <a:p>
            <a:pPr marL="0" marR="0" lvl="0" indent="0" algn="l" defTabSz="457200" rtl="0" eaLnBrk="1" fontAlgn="auto" latinLnBrk="0" hangingPunct="1">
              <a:lnSpc>
                <a:spcPct val="100000"/>
              </a:lnSpc>
              <a:spcBef>
                <a:spcPct val="20000"/>
              </a:spcBef>
              <a:spcAft>
                <a:spcPts val="0"/>
              </a:spcAft>
              <a:buClr>
                <a:srgbClr val="0085CA"/>
              </a:buClr>
              <a:buSzTx/>
              <a:buFont typeface="Arial"/>
              <a:buNone/>
              <a:tabLst/>
              <a:defRPr/>
            </a:pPr>
            <a:r>
              <a:rPr lang="en-GB" dirty="0"/>
              <a:t>Click to add quote attribution</a:t>
            </a:r>
            <a:endParaRPr lang="en-US" dirty="0"/>
          </a:p>
        </p:txBody>
      </p:sp>
      <p:sp>
        <p:nvSpPr>
          <p:cNvPr id="9" name="Text Placeholder 3"/>
          <p:cNvSpPr>
            <a:spLocks noGrp="1"/>
          </p:cNvSpPr>
          <p:nvPr>
            <p:ph type="body" sz="quarter" idx="15"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128024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two columns with image)">
    <p:spTree>
      <p:nvGrpSpPr>
        <p:cNvPr id="1" name=""/>
        <p:cNvGrpSpPr/>
        <p:nvPr/>
      </p:nvGrpSpPr>
      <p:grpSpPr>
        <a:xfrm>
          <a:off x="0" y="0"/>
          <a:ext cx="0" cy="0"/>
          <a:chOff x="0" y="0"/>
          <a:chExt cx="0" cy="0"/>
        </a:xfrm>
      </p:grpSpPr>
      <p:sp>
        <p:nvSpPr>
          <p:cNvPr id="3" name="Content Placeholder 2"/>
          <p:cNvSpPr>
            <a:spLocks noGrp="1"/>
          </p:cNvSpPr>
          <p:nvPr>
            <p:ph idx="11"/>
          </p:nvPr>
        </p:nvSpPr>
        <p:spPr>
          <a:xfrm>
            <a:off x="457199" y="2346581"/>
            <a:ext cx="3950877" cy="3644104"/>
          </a:xfrm>
        </p:spPr>
        <p:txBody>
          <a:bodyPr/>
          <a:lstStyle>
            <a:lvl1pPr>
              <a:buClr>
                <a:srgbClr val="0085CA"/>
              </a:buClr>
              <a:defRPr/>
            </a:lvl1pPr>
            <a:lvl2pPr>
              <a:buClr>
                <a:srgbClr val="0085CA"/>
              </a:buClr>
              <a:defRPr/>
            </a:lvl2pPr>
            <a:lvl3pPr>
              <a:buClr>
                <a:srgbClr val="0085CA"/>
              </a:buClr>
              <a:defRPr/>
            </a:lvl3pPr>
            <a:lvl4pPr>
              <a:buClr>
                <a:srgbClr val="0085CA"/>
              </a:buClr>
              <a:defRPr/>
            </a:lvl4pPr>
            <a:lvl5pPr>
              <a:buClr>
                <a:srgbClr val="0085CA"/>
              </a:buCl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1"/>
          <p:cNvSpPr>
            <a:spLocks noGrp="1"/>
          </p:cNvSpPr>
          <p:nvPr>
            <p:ph type="title"/>
          </p:nvPr>
        </p:nvSpPr>
        <p:spPr>
          <a:xfrm>
            <a:off x="457200" y="1487908"/>
            <a:ext cx="8229600" cy="507556"/>
          </a:xfrm>
        </p:spPr>
        <p:txBody>
          <a:bodyPr/>
          <a:lstStyle>
            <a:lvl1pPr>
              <a:defRPr sz="2800"/>
            </a:lvl1pPr>
          </a:lstStyle>
          <a:p>
            <a:r>
              <a:rPr lang="en-GB" dirty="0"/>
              <a:t>Click to edit Master title style</a:t>
            </a:r>
            <a:endParaRPr lang="en-US" dirty="0"/>
          </a:p>
        </p:txBody>
      </p:sp>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9" name="Picture Placeholder 8"/>
          <p:cNvSpPr>
            <a:spLocks noGrp="1"/>
          </p:cNvSpPr>
          <p:nvPr>
            <p:ph type="pic" sz="quarter" idx="13"/>
          </p:nvPr>
        </p:nvSpPr>
        <p:spPr>
          <a:xfrm>
            <a:off x="4735513" y="2346581"/>
            <a:ext cx="3951287" cy="2788292"/>
          </a:xfrm>
        </p:spPr>
        <p:txBody>
          <a:bodyPr/>
          <a:lstStyle>
            <a:lvl1pPr>
              <a:buClr>
                <a:srgbClr val="0085CA"/>
              </a:buClr>
              <a:defRPr/>
            </a:lvl1pPr>
          </a:lstStyle>
          <a:p>
            <a:endParaRPr lang="en-US" dirty="0"/>
          </a:p>
        </p:txBody>
      </p:sp>
      <p:sp>
        <p:nvSpPr>
          <p:cNvPr id="13" name="Text Placeholder 12"/>
          <p:cNvSpPr>
            <a:spLocks noGrp="1"/>
          </p:cNvSpPr>
          <p:nvPr>
            <p:ph type="body" sz="quarter" idx="14" hasCustomPrompt="1"/>
          </p:nvPr>
        </p:nvSpPr>
        <p:spPr>
          <a:xfrm>
            <a:off x="4735513"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847259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image/media and caption">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7" name="Picture Placeholder 8"/>
          <p:cNvSpPr>
            <a:spLocks noGrp="1"/>
          </p:cNvSpPr>
          <p:nvPr>
            <p:ph type="pic" sz="quarter" idx="13"/>
          </p:nvPr>
        </p:nvSpPr>
        <p:spPr>
          <a:xfrm>
            <a:off x="457199" y="1487908"/>
            <a:ext cx="8229601" cy="3646965"/>
          </a:xfrm>
        </p:spPr>
        <p:txBody>
          <a:bodyPr/>
          <a:lstStyle>
            <a:lvl1pPr>
              <a:buClr>
                <a:srgbClr val="0085CA"/>
              </a:buClr>
              <a:defRPr/>
            </a:lvl1pPr>
          </a:lstStyle>
          <a:p>
            <a:endParaRPr lang="en-US" dirty="0"/>
          </a:p>
        </p:txBody>
      </p:sp>
      <p:sp>
        <p:nvSpPr>
          <p:cNvPr id="8"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3929557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ultiple images/media and caption">
    <p:spTree>
      <p:nvGrpSpPr>
        <p:cNvPr id="1" name=""/>
        <p:cNvGrpSpPr/>
        <p:nvPr/>
      </p:nvGrpSpPr>
      <p:grpSpPr>
        <a:xfrm>
          <a:off x="0" y="0"/>
          <a:ext cx="0" cy="0"/>
          <a:chOff x="0" y="0"/>
          <a:chExt cx="0" cy="0"/>
        </a:xfrm>
      </p:grpSpPr>
      <p:sp>
        <p:nvSpPr>
          <p:cNvPr id="4"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Picture Placeholder 8"/>
          <p:cNvSpPr>
            <a:spLocks noGrp="1"/>
          </p:cNvSpPr>
          <p:nvPr>
            <p:ph type="pic" sz="quarter" idx="13"/>
          </p:nvPr>
        </p:nvSpPr>
        <p:spPr>
          <a:xfrm>
            <a:off x="457199" y="1487908"/>
            <a:ext cx="3951287" cy="3646965"/>
          </a:xfrm>
        </p:spPr>
        <p:txBody>
          <a:bodyPr/>
          <a:lstStyle>
            <a:lvl1pPr>
              <a:buClr>
                <a:srgbClr val="0085CA"/>
              </a:buClr>
              <a:defRPr/>
            </a:lvl1pPr>
          </a:lstStyle>
          <a:p>
            <a:endParaRPr lang="en-US" dirty="0"/>
          </a:p>
        </p:txBody>
      </p:sp>
      <p:sp>
        <p:nvSpPr>
          <p:cNvPr id="6" name="Text Placeholder 12"/>
          <p:cNvSpPr>
            <a:spLocks noGrp="1"/>
          </p:cNvSpPr>
          <p:nvPr>
            <p:ph type="body" sz="quarter" idx="14" hasCustomPrompt="1"/>
          </p:nvPr>
        </p:nvSpPr>
        <p:spPr>
          <a:xfrm>
            <a:off x="457199" y="5420143"/>
            <a:ext cx="3951287" cy="570541"/>
          </a:xfrm>
        </p:spPr>
        <p:txBody>
          <a:bodyPr/>
          <a:lstStyle>
            <a:lvl1pPr marL="0" indent="0">
              <a:buNone/>
              <a:defRPr sz="1000">
                <a:solidFill>
                  <a:srgbClr val="9D9D9D"/>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GB" dirty="0"/>
              <a:t>Click to add caption</a:t>
            </a:r>
            <a:endParaRPr lang="en-US" dirty="0"/>
          </a:p>
        </p:txBody>
      </p:sp>
      <p:sp>
        <p:nvSpPr>
          <p:cNvPr id="7" name="Picture Placeholder 8"/>
          <p:cNvSpPr>
            <a:spLocks noGrp="1"/>
          </p:cNvSpPr>
          <p:nvPr>
            <p:ph type="pic" sz="quarter" idx="15"/>
          </p:nvPr>
        </p:nvSpPr>
        <p:spPr>
          <a:xfrm>
            <a:off x="4735513" y="1487908"/>
            <a:ext cx="3951287" cy="2395455"/>
          </a:xfrm>
        </p:spPr>
        <p:txBody>
          <a:bodyPr/>
          <a:lstStyle>
            <a:lvl1pPr>
              <a:buClr>
                <a:srgbClr val="0085CA"/>
              </a:buClr>
              <a:defRPr/>
            </a:lvl1pPr>
          </a:lstStyle>
          <a:p>
            <a:endParaRPr lang="en-US" dirty="0"/>
          </a:p>
        </p:txBody>
      </p:sp>
      <p:sp>
        <p:nvSpPr>
          <p:cNvPr id="9" name="Picture Placeholder 8"/>
          <p:cNvSpPr>
            <a:spLocks noGrp="1"/>
          </p:cNvSpPr>
          <p:nvPr>
            <p:ph type="pic" sz="quarter" idx="16"/>
          </p:nvPr>
        </p:nvSpPr>
        <p:spPr>
          <a:xfrm>
            <a:off x="4735513" y="4214645"/>
            <a:ext cx="3951287" cy="1776040"/>
          </a:xfrm>
        </p:spPr>
        <p:txBody>
          <a:bodyPr/>
          <a:lstStyle>
            <a:lvl1pPr>
              <a:buClr>
                <a:srgbClr val="0085CA"/>
              </a:buClr>
              <a:defRPr/>
            </a:lvl1pPr>
          </a:lstStyle>
          <a:p>
            <a:endParaRPr lang="en-US" dirty="0"/>
          </a:p>
        </p:txBody>
      </p:sp>
      <p:sp>
        <p:nvSpPr>
          <p:cNvPr id="10"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12503418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 Placeholder 7"/>
          <p:cNvSpPr>
            <a:spLocks noGrp="1"/>
          </p:cNvSpPr>
          <p:nvPr>
            <p:ph type="body" sz="quarter" idx="10" hasCustomPrompt="1"/>
          </p:nvPr>
        </p:nvSpPr>
        <p:spPr>
          <a:xfrm>
            <a:off x="6340638" y="469900"/>
            <a:ext cx="2346162" cy="312291"/>
          </a:xfrm>
        </p:spPr>
        <p:txBody>
          <a:bodyPr/>
          <a:lstStyle>
            <a:lvl1pPr marL="0" indent="0" algn="r">
              <a:buNone/>
              <a:defRPr sz="1200" b="1">
                <a:solidFill>
                  <a:srgbClr val="003E74"/>
                </a:solidFill>
              </a:defRPr>
            </a:lvl1pPr>
            <a:lvl2pPr marL="457200" indent="0">
              <a:buNone/>
              <a:defRPr sz="1200">
                <a:solidFill>
                  <a:srgbClr val="003E74"/>
                </a:solidFill>
              </a:defRPr>
            </a:lvl2pPr>
            <a:lvl3pPr marL="914400" indent="0">
              <a:buNone/>
              <a:defRPr sz="1200">
                <a:solidFill>
                  <a:srgbClr val="003E74"/>
                </a:solidFill>
              </a:defRPr>
            </a:lvl3pPr>
            <a:lvl4pPr marL="1371600" indent="0">
              <a:buNone/>
              <a:defRPr sz="1200">
                <a:solidFill>
                  <a:srgbClr val="003E74"/>
                </a:solidFill>
              </a:defRPr>
            </a:lvl4pPr>
            <a:lvl5pPr marL="1828800" indent="0">
              <a:buNone/>
              <a:defRPr sz="1200">
                <a:solidFill>
                  <a:srgbClr val="003E74"/>
                </a:solidFill>
              </a:defRPr>
            </a:lvl5pPr>
          </a:lstStyle>
          <a:p>
            <a:pPr lvl="0"/>
            <a:r>
              <a:rPr lang="en-GB" dirty="0"/>
              <a:t>Click to edit presentation title</a:t>
            </a:r>
            <a:endParaRPr lang="en-US" dirty="0"/>
          </a:p>
        </p:txBody>
      </p:sp>
      <p:sp>
        <p:nvSpPr>
          <p:cNvPr id="5" name="Text Placeholder 3"/>
          <p:cNvSpPr>
            <a:spLocks noGrp="1"/>
          </p:cNvSpPr>
          <p:nvPr>
            <p:ph type="body" sz="quarter" idx="12" hasCustomPrompt="1"/>
          </p:nvPr>
        </p:nvSpPr>
        <p:spPr>
          <a:xfrm>
            <a:off x="7095256" y="791391"/>
            <a:ext cx="1591545" cy="257175"/>
          </a:xfrm>
        </p:spPr>
        <p:txBody>
          <a:bodyPr/>
          <a:lstStyle>
            <a:lvl1pPr marL="0" indent="0" algn="r">
              <a:buNone/>
              <a:defRPr sz="1200">
                <a:solidFill>
                  <a:srgbClr val="003E74"/>
                </a:solidFill>
              </a:defRPr>
            </a:lvl1pPr>
          </a:lstStyle>
          <a:p>
            <a:pPr lvl="0"/>
            <a:r>
              <a:rPr lang="en-US" dirty="0"/>
              <a:t>Click to add the date</a:t>
            </a:r>
          </a:p>
        </p:txBody>
      </p:sp>
    </p:spTree>
    <p:extLst>
      <p:ext uri="{BB962C8B-B14F-4D97-AF65-F5344CB8AC3E}">
        <p14:creationId xmlns:p14="http://schemas.microsoft.com/office/powerpoint/2010/main" val="406725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ollege_Powerpoint_Background.png"/>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457200" y="2346581"/>
            <a:ext cx="8229600" cy="3644104"/>
          </a:xfrm>
          <a:prstGeom prst="rect">
            <a:avLst/>
          </a:prstGeom>
        </p:spPr>
        <p:txBody>
          <a:bodyPr vert="horz" lIns="0" tIns="0" rIns="0" bIns="0" rtlCol="0">
            <a:no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2" name="Title Placeholder 1"/>
          <p:cNvSpPr>
            <a:spLocks noGrp="1"/>
          </p:cNvSpPr>
          <p:nvPr>
            <p:ph type="title"/>
          </p:nvPr>
        </p:nvSpPr>
        <p:spPr>
          <a:xfrm>
            <a:off x="457200" y="1487908"/>
            <a:ext cx="8229600" cy="507556"/>
          </a:xfrm>
          <a:prstGeom prst="rect">
            <a:avLst/>
          </a:prstGeom>
        </p:spPr>
        <p:txBody>
          <a:bodyPr vert="horz" lIns="0" tIns="45720" rIns="0" bIns="0" rtlCol="0" anchor="ctr">
            <a:noAutofit/>
          </a:bodyPr>
          <a:lstStyle/>
          <a:p>
            <a:r>
              <a:rPr lang="en-GB" dirty="0"/>
              <a:t>Click to edit Master title style</a:t>
            </a:r>
            <a:endParaRPr lang="en-US" dirty="0"/>
          </a:p>
        </p:txBody>
      </p:sp>
    </p:spTree>
    <p:extLst>
      <p:ext uri="{BB962C8B-B14F-4D97-AF65-F5344CB8AC3E}">
        <p14:creationId xmlns:p14="http://schemas.microsoft.com/office/powerpoint/2010/main" val="258537281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2" r:id="rId4"/>
    <p:sldLayoutId id="2147483660" r:id="rId5"/>
    <p:sldLayoutId id="2147483657" r:id="rId6"/>
    <p:sldLayoutId id="2147483658" r:id="rId7"/>
    <p:sldLayoutId id="2147483659" r:id="rId8"/>
    <p:sldLayoutId id="2147483655" r:id="rId9"/>
    <p:sldLayoutId id="2147483662" r:id="rId10"/>
  </p:sldLayoutIdLst>
  <p:hf hdr="0" dt="0"/>
  <p:txStyles>
    <p:titleStyle>
      <a:lvl1pPr algn="l" defTabSz="457200" rtl="0" eaLnBrk="1" latinLnBrk="0" hangingPunct="1">
        <a:spcBef>
          <a:spcPct val="0"/>
        </a:spcBef>
        <a:buNone/>
        <a:defRPr sz="2800" b="1" kern="1200">
          <a:solidFill>
            <a:srgbClr val="0085CA"/>
          </a:solidFill>
          <a:latin typeface="Arial"/>
          <a:ea typeface="+mj-ea"/>
          <a:cs typeface="Arial"/>
        </a:defRPr>
      </a:lvl1pPr>
    </p:titleStyle>
    <p:bodyStyle>
      <a:lvl1pPr marL="342900" indent="-34290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nul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nul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nul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null)"/><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32.(nul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5.(nul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6.tiff"/><Relationship Id="rId1" Type="http://schemas.openxmlformats.org/officeDocument/2006/relationships/slideLayout" Target="../slideLayouts/slideLayout10.xml"/><Relationship Id="rId4" Type="http://schemas.openxmlformats.org/officeDocument/2006/relationships/image" Target="../media/image38.tif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null)"/><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532015" y="3239689"/>
            <a:ext cx="7631084" cy="604513"/>
          </a:xfrm>
        </p:spPr>
        <p:txBody>
          <a:bodyPr/>
          <a:lstStyle/>
          <a:p>
            <a:pPr algn="just"/>
            <a:r>
              <a:rPr lang="en-US" dirty="0"/>
              <a:t>A Privacy-Preserving Algorithm for Sensory Data   Analysis</a:t>
            </a:r>
          </a:p>
        </p:txBody>
      </p:sp>
      <p:sp>
        <p:nvSpPr>
          <p:cNvPr id="3" name="Title 2"/>
          <p:cNvSpPr>
            <a:spLocks noGrp="1"/>
          </p:cNvSpPr>
          <p:nvPr>
            <p:ph type="title"/>
          </p:nvPr>
        </p:nvSpPr>
        <p:spPr/>
        <p:txBody>
          <a:bodyPr/>
          <a:lstStyle/>
          <a:p>
            <a:r>
              <a:rPr lang="en-US" dirty="0"/>
              <a:t>Replacement </a:t>
            </a:r>
            <a:r>
              <a:rPr lang="en-US" dirty="0" err="1"/>
              <a:t>AutoEncoder</a:t>
            </a:r>
            <a:endParaRPr lang="en-US" dirty="0"/>
          </a:p>
        </p:txBody>
      </p:sp>
      <p:sp>
        <p:nvSpPr>
          <p:cNvPr id="5" name="Text Placeholder 4"/>
          <p:cNvSpPr>
            <a:spLocks noGrp="1"/>
          </p:cNvSpPr>
          <p:nvPr>
            <p:ph type="body" sz="quarter" idx="13"/>
          </p:nvPr>
        </p:nvSpPr>
        <p:spPr>
          <a:xfrm>
            <a:off x="7095256" y="791391"/>
            <a:ext cx="1209159" cy="257175"/>
          </a:xfrm>
        </p:spPr>
        <p:txBody>
          <a:bodyPr/>
          <a:lstStyle/>
          <a:p>
            <a:pPr marL="0" indent="0" algn="l" defTabSz="457200" rtl="0" eaLnBrk="1" latinLnBrk="0" hangingPunct="1">
              <a:spcBef>
                <a:spcPct val="20000"/>
              </a:spcBef>
              <a:buClr>
                <a:srgbClr val="0085CA"/>
              </a:buClr>
              <a:buFont typeface="Arial"/>
              <a:buNone/>
            </a:pPr>
            <a:r>
              <a:rPr lang="en-US" dirty="0"/>
              <a:t>April 19</a:t>
            </a:r>
            <a:r>
              <a:rPr lang="en-US" baseline="30000" dirty="0"/>
              <a:t>th</a:t>
            </a:r>
            <a:r>
              <a:rPr lang="en-US" dirty="0"/>
              <a:t> 2018</a:t>
            </a:r>
          </a:p>
        </p:txBody>
      </p:sp>
      <p:sp>
        <p:nvSpPr>
          <p:cNvPr id="6" name="Rectangle 3">
            <a:extLst>
              <a:ext uri="{FF2B5EF4-FFF2-40B4-BE49-F238E27FC236}">
                <a16:creationId xmlns:a16="http://schemas.microsoft.com/office/drawing/2014/main" id="{0E7B3F0C-CD36-3944-AD1A-CAEE6949C79E}"/>
              </a:ext>
            </a:extLst>
          </p:cNvPr>
          <p:cNvSpPr txBox="1">
            <a:spLocks noChangeArrowheads="1"/>
          </p:cNvSpPr>
          <p:nvPr/>
        </p:nvSpPr>
        <p:spPr bwMode="auto">
          <a:xfrm>
            <a:off x="457200" y="5613391"/>
            <a:ext cx="7272808"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0" indent="0" algn="r" rtl="0" eaLnBrk="1" fontAlgn="base" hangingPunct="1">
              <a:spcBef>
                <a:spcPct val="20000"/>
              </a:spcBef>
              <a:spcAft>
                <a:spcPct val="0"/>
              </a:spcAft>
              <a:buFontTx/>
              <a:buNone/>
              <a:defRPr sz="2400" smtClean="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algn="l"/>
            <a:r>
              <a:rPr lang="en-GB" sz="1400" b="1" kern="0" dirty="0"/>
              <a:t>A joint work with: </a:t>
            </a:r>
            <a:endParaRPr lang="en-GB" sz="800" b="1" kern="0" dirty="0"/>
          </a:p>
          <a:p>
            <a:pPr algn="l"/>
            <a:endParaRPr lang="en-GB" sz="800" b="1" kern="0" dirty="0"/>
          </a:p>
          <a:p>
            <a:pPr algn="l">
              <a:spcBef>
                <a:spcPts val="0"/>
              </a:spcBef>
            </a:pPr>
            <a:r>
              <a:rPr lang="en-GB" sz="1600" kern="0" dirty="0"/>
              <a:t>Mohammad </a:t>
            </a:r>
            <a:r>
              <a:rPr lang="en-GB" sz="1600" kern="0" dirty="0" err="1"/>
              <a:t>Malekzadeh</a:t>
            </a:r>
            <a:r>
              <a:rPr lang="en-GB" sz="1600" kern="0" dirty="0"/>
              <a:t>   and  Richard G. Clegg</a:t>
            </a:r>
          </a:p>
        </p:txBody>
      </p:sp>
      <p:pic>
        <p:nvPicPr>
          <p:cNvPr id="7" name="Picture 6">
            <a:extLst>
              <a:ext uri="{FF2B5EF4-FFF2-40B4-BE49-F238E27FC236}">
                <a16:creationId xmlns:a16="http://schemas.microsoft.com/office/drawing/2014/main" id="{6A0DF200-6926-A64E-88C5-8A0C474824E9}"/>
              </a:ext>
            </a:extLst>
          </p:cNvPr>
          <p:cNvPicPr>
            <a:picLocks noChangeAspect="1"/>
          </p:cNvPicPr>
          <p:nvPr/>
        </p:nvPicPr>
        <p:blipFill>
          <a:blip r:embed="rId2"/>
          <a:stretch>
            <a:fillRect/>
          </a:stretch>
        </p:blipFill>
        <p:spPr>
          <a:xfrm>
            <a:off x="6301048" y="5774858"/>
            <a:ext cx="2070000" cy="540264"/>
          </a:xfrm>
          <a:prstGeom prst="rect">
            <a:avLst/>
          </a:prstGeom>
        </p:spPr>
      </p:pic>
      <p:sp>
        <p:nvSpPr>
          <p:cNvPr id="8" name="Rectangle 3">
            <a:extLst>
              <a:ext uri="{FF2B5EF4-FFF2-40B4-BE49-F238E27FC236}">
                <a16:creationId xmlns:a16="http://schemas.microsoft.com/office/drawing/2014/main" id="{451756D4-4401-B342-B930-97EDEF684CF6}"/>
              </a:ext>
            </a:extLst>
          </p:cNvPr>
          <p:cNvSpPr txBox="1">
            <a:spLocks noChangeArrowheads="1"/>
          </p:cNvSpPr>
          <p:nvPr/>
        </p:nvSpPr>
        <p:spPr bwMode="auto">
          <a:xfrm>
            <a:off x="427027" y="4636336"/>
            <a:ext cx="7272808"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0" indent="0" algn="r" rtl="0" eaLnBrk="1" fontAlgn="base" hangingPunct="1">
              <a:spcBef>
                <a:spcPct val="20000"/>
              </a:spcBef>
              <a:spcAft>
                <a:spcPct val="0"/>
              </a:spcAft>
              <a:buFontTx/>
              <a:buNone/>
              <a:defRPr sz="2400" smtClean="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algn="l"/>
            <a:r>
              <a:rPr lang="en-GB" sz="1800" b="1" kern="0" dirty="0" err="1"/>
              <a:t>Hamed</a:t>
            </a:r>
            <a:r>
              <a:rPr lang="en-GB" sz="1800" b="1" kern="0" dirty="0"/>
              <a:t> Haddadi</a:t>
            </a:r>
          </a:p>
          <a:p>
            <a:pPr algn="l"/>
            <a:r>
              <a:rPr lang="en-GB" sz="1200" b="1" kern="0" dirty="0" err="1"/>
              <a:t>h.haddadi@imperial.ac.uk</a:t>
            </a:r>
            <a:endParaRPr lang="en-GB" sz="1200" b="1" kern="0" dirty="0"/>
          </a:p>
        </p:txBody>
      </p:sp>
    </p:spTree>
    <p:extLst>
      <p:ext uri="{BB962C8B-B14F-4D97-AF65-F5344CB8AC3E}">
        <p14:creationId xmlns:p14="http://schemas.microsoft.com/office/powerpoint/2010/main" val="9543293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7B3E74-F17C-664D-950A-40F12ED2A7A5}"/>
              </a:ext>
            </a:extLst>
          </p:cNvPr>
          <p:cNvSpPr>
            <a:spLocks noGrp="1"/>
          </p:cNvSpPr>
          <p:nvPr>
            <p:ph idx="1"/>
          </p:nvPr>
        </p:nvSpPr>
        <p:spPr>
          <a:xfrm>
            <a:off x="642547" y="4295204"/>
            <a:ext cx="8111986" cy="1723658"/>
          </a:xfrm>
        </p:spPr>
        <p:txBody>
          <a:bodyPr/>
          <a:lstStyle/>
          <a:p>
            <a:pPr algn="just">
              <a:buClr>
                <a:schemeClr val="tx1"/>
              </a:buClr>
              <a:buFont typeface="Arial" panose="020B0604020202020204" pitchFamily="34" charset="0"/>
              <a:buChar char="•"/>
            </a:pPr>
            <a:r>
              <a:rPr lang="en-US" sz="2000" dirty="0">
                <a:latin typeface="+mn-lt"/>
                <a:cs typeface="Times New Roman" panose="02020603050405020304" pitchFamily="18" charset="0"/>
              </a:rPr>
              <a:t>To Discover</a:t>
            </a:r>
            <a:r>
              <a:rPr lang="en-GB" sz="2000" dirty="0">
                <a:latin typeface="+mn-lt"/>
                <a:cs typeface="Times New Roman" panose="02020603050405020304" pitchFamily="18" charset="0"/>
              </a:rPr>
              <a:t> the most salient features of the data.</a:t>
            </a:r>
          </a:p>
          <a:p>
            <a:pPr lvl="1" algn="just">
              <a:buClr>
                <a:schemeClr val="tx1"/>
              </a:buClr>
              <a:buFont typeface="Wingdings" pitchFamily="2" charset="2"/>
              <a:buChar char="§"/>
            </a:pPr>
            <a:r>
              <a:rPr lang="en-GB" dirty="0">
                <a:latin typeface="+mn-lt"/>
                <a:cs typeface="Tunga" panose="020B0502040204020203" pitchFamily="34" charset="0"/>
              </a:rPr>
              <a:t>A bottleneck: </a:t>
            </a:r>
            <a:r>
              <a:rPr lang="en-US" b="1" dirty="0">
                <a:latin typeface="+mn-lt"/>
                <a:cs typeface="Tunga" panose="020B0502040204020203" pitchFamily="34" charset="0"/>
              </a:rPr>
              <a:t>Middle</a:t>
            </a:r>
            <a:r>
              <a:rPr lang="en-GB" b="1" dirty="0">
                <a:latin typeface="+mn-lt"/>
                <a:cs typeface="Tunga" panose="020B0502040204020203" pitchFamily="34" charset="0"/>
              </a:rPr>
              <a:t> Layer Size &lt;&lt; data dimension.  e.g. : 50 &lt;&lt; 1000</a:t>
            </a:r>
          </a:p>
          <a:p>
            <a:pPr marL="457200" lvl="1" indent="0" algn="just">
              <a:buClr>
                <a:schemeClr val="tx1"/>
              </a:buClr>
              <a:buNone/>
            </a:pPr>
            <a:endParaRPr lang="en-GB" b="1" dirty="0">
              <a:latin typeface="+mn-lt"/>
              <a:cs typeface="Tunga" panose="020B0502040204020203" pitchFamily="34" charset="0"/>
            </a:endParaRPr>
          </a:p>
          <a:p>
            <a:pPr algn="just">
              <a:buClr>
                <a:schemeClr val="tx1"/>
              </a:buClr>
              <a:buFont typeface="Arial" panose="020B0604020202020204" pitchFamily="34" charset="0"/>
              <a:buChar char="•"/>
            </a:pPr>
            <a:r>
              <a:rPr lang="en-GB" sz="2000" dirty="0">
                <a:latin typeface="+mn-lt"/>
                <a:cs typeface="Tunga" panose="020B0502040204020203" pitchFamily="34" charset="0"/>
              </a:rPr>
              <a:t>Force to discover the </a:t>
            </a:r>
            <a:r>
              <a:rPr lang="en-GB" sz="2000" b="1" dirty="0">
                <a:latin typeface="+mn-lt"/>
                <a:cs typeface="Tunga" panose="020B0502040204020203" pitchFamily="34" charset="0"/>
              </a:rPr>
              <a:t>essence of the data </a:t>
            </a:r>
            <a:r>
              <a:rPr lang="en-GB" sz="2000" dirty="0">
                <a:latin typeface="+mn-lt"/>
                <a:cs typeface="Tunga" panose="020B0502040204020203" pitchFamily="34" charset="0"/>
              </a:rPr>
              <a:t>in order to </a:t>
            </a:r>
            <a:r>
              <a:rPr lang="en-GB" sz="2000" b="1" dirty="0">
                <a:latin typeface="+mn-lt"/>
                <a:cs typeface="Tunga" panose="020B0502040204020203" pitchFamily="34" charset="0"/>
              </a:rPr>
              <a:t>reconstruct</a:t>
            </a:r>
            <a:r>
              <a:rPr lang="en-GB" sz="2000" dirty="0">
                <a:latin typeface="+mn-lt"/>
                <a:cs typeface="Tunga" panose="020B0502040204020203" pitchFamily="34" charset="0"/>
              </a:rPr>
              <a:t> it</a:t>
            </a:r>
            <a:r>
              <a:rPr lang="en-GB" sz="2000" i="1" dirty="0">
                <a:latin typeface="+mn-lt"/>
                <a:cs typeface="David" panose="020E0502060401010101" pitchFamily="34" charset="-79"/>
              </a:rPr>
              <a:t>.</a:t>
            </a:r>
          </a:p>
          <a:p>
            <a:pPr algn="just"/>
            <a:endParaRPr lang="en-GB" sz="2000" dirty="0">
              <a:latin typeface="+mn-lt"/>
              <a:cs typeface="Times New Roman" panose="02020603050405020304" pitchFamily="18" charset="0"/>
            </a:endParaRPr>
          </a:p>
          <a:p>
            <a:pPr algn="just"/>
            <a:endParaRPr lang="en-GB" sz="2000" dirty="0">
              <a:latin typeface="+mn-lt"/>
              <a:cs typeface="Times New Roman" panose="02020603050405020304" pitchFamily="18" charset="0"/>
            </a:endParaRPr>
          </a:p>
        </p:txBody>
      </p:sp>
      <p:sp>
        <p:nvSpPr>
          <p:cNvPr id="552" name="Freeform 551">
            <a:extLst>
              <a:ext uri="{FF2B5EF4-FFF2-40B4-BE49-F238E27FC236}">
                <a16:creationId xmlns:a16="http://schemas.microsoft.com/office/drawing/2014/main" id="{7136556B-ED1E-B944-BF7B-02670354B906}"/>
              </a:ext>
            </a:extLst>
          </p:cNvPr>
          <p:cNvSpPr/>
          <p:nvPr/>
        </p:nvSpPr>
        <p:spPr>
          <a:xfrm rot="5400000" flipV="1">
            <a:off x="2237916" y="2938688"/>
            <a:ext cx="1661170" cy="341879"/>
          </a:xfrm>
          <a:custGeom>
            <a:avLst/>
            <a:gdLst>
              <a:gd name="connsiteX0" fmla="*/ 0 w 6256116"/>
              <a:gd name="connsiteY0" fmla="*/ 1238492 h 1909823"/>
              <a:gd name="connsiteX1" fmla="*/ 57873 w 6256116"/>
              <a:gd name="connsiteY1" fmla="*/ 1215342 h 1909823"/>
              <a:gd name="connsiteX2" fmla="*/ 104172 w 6256116"/>
              <a:gd name="connsiteY2" fmla="*/ 1203767 h 1909823"/>
              <a:gd name="connsiteX3" fmla="*/ 179407 w 6256116"/>
              <a:gd name="connsiteY3" fmla="*/ 1215342 h 1909823"/>
              <a:gd name="connsiteX4" fmla="*/ 214131 w 6256116"/>
              <a:gd name="connsiteY4" fmla="*/ 1238492 h 1909823"/>
              <a:gd name="connsiteX5" fmla="*/ 231493 w 6256116"/>
              <a:gd name="connsiteY5" fmla="*/ 1250066 h 1909823"/>
              <a:gd name="connsiteX6" fmla="*/ 254643 w 6256116"/>
              <a:gd name="connsiteY6" fmla="*/ 1302152 h 1909823"/>
              <a:gd name="connsiteX7" fmla="*/ 260430 w 6256116"/>
              <a:gd name="connsiteY7" fmla="*/ 1319514 h 1909823"/>
              <a:gd name="connsiteX8" fmla="*/ 272005 w 6256116"/>
              <a:gd name="connsiteY8" fmla="*/ 1336876 h 1909823"/>
              <a:gd name="connsiteX9" fmla="*/ 295154 w 6256116"/>
              <a:gd name="connsiteY9" fmla="*/ 1388962 h 1909823"/>
              <a:gd name="connsiteX10" fmla="*/ 329878 w 6256116"/>
              <a:gd name="connsiteY10" fmla="*/ 1493135 h 1909823"/>
              <a:gd name="connsiteX11" fmla="*/ 341453 w 6256116"/>
              <a:gd name="connsiteY11" fmla="*/ 1527859 h 1909823"/>
              <a:gd name="connsiteX12" fmla="*/ 347240 w 6256116"/>
              <a:gd name="connsiteY12" fmla="*/ 1545221 h 1909823"/>
              <a:gd name="connsiteX13" fmla="*/ 353027 w 6256116"/>
              <a:gd name="connsiteY13" fmla="*/ 1591519 h 1909823"/>
              <a:gd name="connsiteX14" fmla="*/ 358815 w 6256116"/>
              <a:gd name="connsiteY14" fmla="*/ 1608881 h 1909823"/>
              <a:gd name="connsiteX15" fmla="*/ 370389 w 6256116"/>
              <a:gd name="connsiteY15" fmla="*/ 1649393 h 1909823"/>
              <a:gd name="connsiteX16" fmla="*/ 381964 w 6256116"/>
              <a:gd name="connsiteY16" fmla="*/ 1724628 h 1909823"/>
              <a:gd name="connsiteX17" fmla="*/ 387751 w 6256116"/>
              <a:gd name="connsiteY17" fmla="*/ 1741990 h 1909823"/>
              <a:gd name="connsiteX18" fmla="*/ 410901 w 6256116"/>
              <a:gd name="connsiteY18" fmla="*/ 1776714 h 1909823"/>
              <a:gd name="connsiteX19" fmla="*/ 422475 w 6256116"/>
              <a:gd name="connsiteY19" fmla="*/ 1794076 h 1909823"/>
              <a:gd name="connsiteX20" fmla="*/ 439838 w 6256116"/>
              <a:gd name="connsiteY20" fmla="*/ 1811438 h 1909823"/>
              <a:gd name="connsiteX21" fmla="*/ 491924 w 6256116"/>
              <a:gd name="connsiteY21" fmla="*/ 1799864 h 1909823"/>
              <a:gd name="connsiteX22" fmla="*/ 503498 w 6256116"/>
              <a:gd name="connsiteY22" fmla="*/ 1782502 h 1909823"/>
              <a:gd name="connsiteX23" fmla="*/ 520860 w 6256116"/>
              <a:gd name="connsiteY23" fmla="*/ 1765140 h 1909823"/>
              <a:gd name="connsiteX24" fmla="*/ 538222 w 6256116"/>
              <a:gd name="connsiteY24" fmla="*/ 1730416 h 1909823"/>
              <a:gd name="connsiteX25" fmla="*/ 549797 w 6256116"/>
              <a:gd name="connsiteY25" fmla="*/ 1695692 h 1909823"/>
              <a:gd name="connsiteX26" fmla="*/ 567159 w 6256116"/>
              <a:gd name="connsiteY26" fmla="*/ 1643605 h 1909823"/>
              <a:gd name="connsiteX27" fmla="*/ 572946 w 6256116"/>
              <a:gd name="connsiteY27" fmla="*/ 1626243 h 1909823"/>
              <a:gd name="connsiteX28" fmla="*/ 578734 w 6256116"/>
              <a:gd name="connsiteY28" fmla="*/ 1603094 h 1909823"/>
              <a:gd name="connsiteX29" fmla="*/ 590308 w 6256116"/>
              <a:gd name="connsiteY29" fmla="*/ 1568370 h 1909823"/>
              <a:gd name="connsiteX30" fmla="*/ 596096 w 6256116"/>
              <a:gd name="connsiteY30" fmla="*/ 1551008 h 1909823"/>
              <a:gd name="connsiteX31" fmla="*/ 601883 w 6256116"/>
              <a:gd name="connsiteY31" fmla="*/ 1522071 h 1909823"/>
              <a:gd name="connsiteX32" fmla="*/ 619245 w 6256116"/>
              <a:gd name="connsiteY32" fmla="*/ 1469985 h 1909823"/>
              <a:gd name="connsiteX33" fmla="*/ 630820 w 6256116"/>
              <a:gd name="connsiteY33" fmla="*/ 1423686 h 1909823"/>
              <a:gd name="connsiteX34" fmla="*/ 636607 w 6256116"/>
              <a:gd name="connsiteY34" fmla="*/ 1400537 h 1909823"/>
              <a:gd name="connsiteX35" fmla="*/ 648182 w 6256116"/>
              <a:gd name="connsiteY35" fmla="*/ 1365813 h 1909823"/>
              <a:gd name="connsiteX36" fmla="*/ 653969 w 6256116"/>
              <a:gd name="connsiteY36" fmla="*/ 1348451 h 1909823"/>
              <a:gd name="connsiteX37" fmla="*/ 659757 w 6256116"/>
              <a:gd name="connsiteY37" fmla="*/ 1325302 h 1909823"/>
              <a:gd name="connsiteX38" fmla="*/ 671331 w 6256116"/>
              <a:gd name="connsiteY38" fmla="*/ 1302152 h 1909823"/>
              <a:gd name="connsiteX39" fmla="*/ 688693 w 6256116"/>
              <a:gd name="connsiteY39" fmla="*/ 1255854 h 1909823"/>
              <a:gd name="connsiteX40" fmla="*/ 729205 w 6256116"/>
              <a:gd name="connsiteY40" fmla="*/ 1192193 h 1909823"/>
              <a:gd name="connsiteX41" fmla="*/ 740779 w 6256116"/>
              <a:gd name="connsiteY41" fmla="*/ 1174831 h 1909823"/>
              <a:gd name="connsiteX42" fmla="*/ 758141 w 6256116"/>
              <a:gd name="connsiteY42" fmla="*/ 1134319 h 1909823"/>
              <a:gd name="connsiteX43" fmla="*/ 763929 w 6256116"/>
              <a:gd name="connsiteY43" fmla="*/ 1116957 h 1909823"/>
              <a:gd name="connsiteX44" fmla="*/ 781291 w 6256116"/>
              <a:gd name="connsiteY44" fmla="*/ 1088021 h 1909823"/>
              <a:gd name="connsiteX45" fmla="*/ 787078 w 6256116"/>
              <a:gd name="connsiteY45" fmla="*/ 1070659 h 1909823"/>
              <a:gd name="connsiteX46" fmla="*/ 798653 w 6256116"/>
              <a:gd name="connsiteY46" fmla="*/ 1041722 h 1909823"/>
              <a:gd name="connsiteX47" fmla="*/ 821802 w 6256116"/>
              <a:gd name="connsiteY47" fmla="*/ 1006998 h 1909823"/>
              <a:gd name="connsiteX48" fmla="*/ 833377 w 6256116"/>
              <a:gd name="connsiteY48" fmla="*/ 989636 h 1909823"/>
              <a:gd name="connsiteX49" fmla="*/ 862313 w 6256116"/>
              <a:gd name="connsiteY49" fmla="*/ 943337 h 1909823"/>
              <a:gd name="connsiteX50" fmla="*/ 891250 w 6256116"/>
              <a:gd name="connsiteY50" fmla="*/ 902826 h 1909823"/>
              <a:gd name="connsiteX51" fmla="*/ 908612 w 6256116"/>
              <a:gd name="connsiteY51" fmla="*/ 873889 h 1909823"/>
              <a:gd name="connsiteX52" fmla="*/ 954911 w 6256116"/>
              <a:gd name="connsiteY52" fmla="*/ 810228 h 1909823"/>
              <a:gd name="connsiteX53" fmla="*/ 972273 w 6256116"/>
              <a:gd name="connsiteY53" fmla="*/ 769717 h 1909823"/>
              <a:gd name="connsiteX54" fmla="*/ 1001210 w 6256116"/>
              <a:gd name="connsiteY54" fmla="*/ 729205 h 1909823"/>
              <a:gd name="connsiteX55" fmla="*/ 1012784 w 6256116"/>
              <a:gd name="connsiteY55" fmla="*/ 706056 h 1909823"/>
              <a:gd name="connsiteX56" fmla="*/ 1047508 w 6256116"/>
              <a:gd name="connsiteY56" fmla="*/ 665545 h 1909823"/>
              <a:gd name="connsiteX57" fmla="*/ 1082232 w 6256116"/>
              <a:gd name="connsiteY57" fmla="*/ 642395 h 1909823"/>
              <a:gd name="connsiteX58" fmla="*/ 1099594 w 6256116"/>
              <a:gd name="connsiteY58" fmla="*/ 636608 h 1909823"/>
              <a:gd name="connsiteX59" fmla="*/ 1116957 w 6256116"/>
              <a:gd name="connsiteY59" fmla="*/ 642395 h 1909823"/>
              <a:gd name="connsiteX60" fmla="*/ 1151681 w 6256116"/>
              <a:gd name="connsiteY60" fmla="*/ 671332 h 1909823"/>
              <a:gd name="connsiteX61" fmla="*/ 1174830 w 6256116"/>
              <a:gd name="connsiteY61" fmla="*/ 706056 h 1909823"/>
              <a:gd name="connsiteX62" fmla="*/ 1197979 w 6256116"/>
              <a:gd name="connsiteY62" fmla="*/ 740780 h 1909823"/>
              <a:gd name="connsiteX63" fmla="*/ 1209554 w 6256116"/>
              <a:gd name="connsiteY63" fmla="*/ 775504 h 1909823"/>
              <a:gd name="connsiteX64" fmla="*/ 1215341 w 6256116"/>
              <a:gd name="connsiteY64" fmla="*/ 792866 h 1909823"/>
              <a:gd name="connsiteX65" fmla="*/ 1226916 w 6256116"/>
              <a:gd name="connsiteY65" fmla="*/ 810228 h 1909823"/>
              <a:gd name="connsiteX66" fmla="*/ 1284789 w 6256116"/>
              <a:gd name="connsiteY66" fmla="*/ 804441 h 1909823"/>
              <a:gd name="connsiteX67" fmla="*/ 1302151 w 6256116"/>
              <a:gd name="connsiteY67" fmla="*/ 787079 h 1909823"/>
              <a:gd name="connsiteX68" fmla="*/ 1336875 w 6256116"/>
              <a:gd name="connsiteY68" fmla="*/ 734993 h 1909823"/>
              <a:gd name="connsiteX69" fmla="*/ 1360025 w 6256116"/>
              <a:gd name="connsiteY69" fmla="*/ 694481 h 1909823"/>
              <a:gd name="connsiteX70" fmla="*/ 1377387 w 6256116"/>
              <a:gd name="connsiteY70" fmla="*/ 659757 h 1909823"/>
              <a:gd name="connsiteX71" fmla="*/ 1383174 w 6256116"/>
              <a:gd name="connsiteY71" fmla="*/ 642395 h 1909823"/>
              <a:gd name="connsiteX72" fmla="*/ 1394749 w 6256116"/>
              <a:gd name="connsiteY72" fmla="*/ 619246 h 1909823"/>
              <a:gd name="connsiteX73" fmla="*/ 1412111 w 6256116"/>
              <a:gd name="connsiteY73" fmla="*/ 584522 h 1909823"/>
              <a:gd name="connsiteX74" fmla="*/ 1417898 w 6256116"/>
              <a:gd name="connsiteY74" fmla="*/ 567160 h 1909823"/>
              <a:gd name="connsiteX75" fmla="*/ 1446835 w 6256116"/>
              <a:gd name="connsiteY75" fmla="*/ 526648 h 1909823"/>
              <a:gd name="connsiteX76" fmla="*/ 1469984 w 6256116"/>
              <a:gd name="connsiteY76" fmla="*/ 468775 h 1909823"/>
              <a:gd name="connsiteX77" fmla="*/ 1481559 w 6256116"/>
              <a:gd name="connsiteY77" fmla="*/ 451413 h 1909823"/>
              <a:gd name="connsiteX78" fmla="*/ 1498921 w 6256116"/>
              <a:gd name="connsiteY78" fmla="*/ 434051 h 1909823"/>
              <a:gd name="connsiteX79" fmla="*/ 1522070 w 6256116"/>
              <a:gd name="connsiteY79" fmla="*/ 387752 h 1909823"/>
              <a:gd name="connsiteX80" fmla="*/ 1556794 w 6256116"/>
              <a:gd name="connsiteY80" fmla="*/ 347241 h 1909823"/>
              <a:gd name="connsiteX81" fmla="*/ 1568369 w 6256116"/>
              <a:gd name="connsiteY81" fmla="*/ 318304 h 1909823"/>
              <a:gd name="connsiteX82" fmla="*/ 1597306 w 6256116"/>
              <a:gd name="connsiteY82" fmla="*/ 272005 h 1909823"/>
              <a:gd name="connsiteX83" fmla="*/ 1626243 w 6256116"/>
              <a:gd name="connsiteY83" fmla="*/ 243069 h 1909823"/>
              <a:gd name="connsiteX84" fmla="*/ 1637817 w 6256116"/>
              <a:gd name="connsiteY84" fmla="*/ 225707 h 1909823"/>
              <a:gd name="connsiteX85" fmla="*/ 1655179 w 6256116"/>
              <a:gd name="connsiteY85" fmla="*/ 208345 h 1909823"/>
              <a:gd name="connsiteX86" fmla="*/ 1695691 w 6256116"/>
              <a:gd name="connsiteY86" fmla="*/ 162046 h 1909823"/>
              <a:gd name="connsiteX87" fmla="*/ 1724627 w 6256116"/>
              <a:gd name="connsiteY87" fmla="*/ 127322 h 1909823"/>
              <a:gd name="connsiteX88" fmla="*/ 1747777 w 6256116"/>
              <a:gd name="connsiteY88" fmla="*/ 109960 h 1909823"/>
              <a:gd name="connsiteX89" fmla="*/ 1765139 w 6256116"/>
              <a:gd name="connsiteY89" fmla="*/ 92598 h 1909823"/>
              <a:gd name="connsiteX90" fmla="*/ 1799863 w 6256116"/>
              <a:gd name="connsiteY90" fmla="*/ 75236 h 1909823"/>
              <a:gd name="connsiteX91" fmla="*/ 1840374 w 6256116"/>
              <a:gd name="connsiteY91" fmla="*/ 92598 h 1909823"/>
              <a:gd name="connsiteX92" fmla="*/ 1869311 w 6256116"/>
              <a:gd name="connsiteY92" fmla="*/ 127322 h 1909823"/>
              <a:gd name="connsiteX93" fmla="*/ 1886673 w 6256116"/>
              <a:gd name="connsiteY93" fmla="*/ 162046 h 1909823"/>
              <a:gd name="connsiteX94" fmla="*/ 1898248 w 6256116"/>
              <a:gd name="connsiteY94" fmla="*/ 196770 h 1909823"/>
              <a:gd name="connsiteX95" fmla="*/ 1921397 w 6256116"/>
              <a:gd name="connsiteY95" fmla="*/ 237281 h 1909823"/>
              <a:gd name="connsiteX96" fmla="*/ 1938759 w 6256116"/>
              <a:gd name="connsiteY96" fmla="*/ 289367 h 1909823"/>
              <a:gd name="connsiteX97" fmla="*/ 1944546 w 6256116"/>
              <a:gd name="connsiteY97" fmla="*/ 306729 h 1909823"/>
              <a:gd name="connsiteX98" fmla="*/ 1950334 w 6256116"/>
              <a:gd name="connsiteY98" fmla="*/ 324092 h 1909823"/>
              <a:gd name="connsiteX99" fmla="*/ 1956121 w 6256116"/>
              <a:gd name="connsiteY99" fmla="*/ 347241 h 1909823"/>
              <a:gd name="connsiteX100" fmla="*/ 1967696 w 6256116"/>
              <a:gd name="connsiteY100" fmla="*/ 364603 h 1909823"/>
              <a:gd name="connsiteX101" fmla="*/ 1979270 w 6256116"/>
              <a:gd name="connsiteY101" fmla="*/ 387752 h 1909823"/>
              <a:gd name="connsiteX102" fmla="*/ 1990845 w 6256116"/>
              <a:gd name="connsiteY102" fmla="*/ 422476 h 1909823"/>
              <a:gd name="connsiteX103" fmla="*/ 1996632 w 6256116"/>
              <a:gd name="connsiteY103" fmla="*/ 439838 h 1909823"/>
              <a:gd name="connsiteX104" fmla="*/ 2008207 w 6256116"/>
              <a:gd name="connsiteY104" fmla="*/ 457200 h 1909823"/>
              <a:gd name="connsiteX105" fmla="*/ 2025569 w 6256116"/>
              <a:gd name="connsiteY105" fmla="*/ 497712 h 1909823"/>
              <a:gd name="connsiteX106" fmla="*/ 2031357 w 6256116"/>
              <a:gd name="connsiteY106" fmla="*/ 515074 h 1909823"/>
              <a:gd name="connsiteX107" fmla="*/ 2054506 w 6256116"/>
              <a:gd name="connsiteY107" fmla="*/ 549798 h 1909823"/>
              <a:gd name="connsiteX108" fmla="*/ 2083443 w 6256116"/>
              <a:gd name="connsiteY108" fmla="*/ 601884 h 1909823"/>
              <a:gd name="connsiteX109" fmla="*/ 2095017 w 6256116"/>
              <a:gd name="connsiteY109" fmla="*/ 619246 h 1909823"/>
              <a:gd name="connsiteX110" fmla="*/ 2118167 w 6256116"/>
              <a:gd name="connsiteY110" fmla="*/ 653970 h 1909823"/>
              <a:gd name="connsiteX111" fmla="*/ 2147103 w 6256116"/>
              <a:gd name="connsiteY111" fmla="*/ 682907 h 1909823"/>
              <a:gd name="connsiteX112" fmla="*/ 2193402 w 6256116"/>
              <a:gd name="connsiteY112" fmla="*/ 723418 h 1909823"/>
              <a:gd name="connsiteX113" fmla="*/ 2228126 w 6256116"/>
              <a:gd name="connsiteY113" fmla="*/ 746567 h 1909823"/>
              <a:gd name="connsiteX114" fmla="*/ 2286000 w 6256116"/>
              <a:gd name="connsiteY114" fmla="*/ 740780 h 1909823"/>
              <a:gd name="connsiteX115" fmla="*/ 2326511 w 6256116"/>
              <a:gd name="connsiteY115" fmla="*/ 706056 h 1909823"/>
              <a:gd name="connsiteX116" fmla="*/ 2349660 w 6256116"/>
              <a:gd name="connsiteY116" fmla="*/ 671332 h 1909823"/>
              <a:gd name="connsiteX117" fmla="*/ 2361235 w 6256116"/>
              <a:gd name="connsiteY117" fmla="*/ 653970 h 1909823"/>
              <a:gd name="connsiteX118" fmla="*/ 2395959 w 6256116"/>
              <a:gd name="connsiteY118" fmla="*/ 642395 h 1909823"/>
              <a:gd name="connsiteX119" fmla="*/ 2436470 w 6256116"/>
              <a:gd name="connsiteY119" fmla="*/ 682907 h 1909823"/>
              <a:gd name="connsiteX120" fmla="*/ 2459620 w 6256116"/>
              <a:gd name="connsiteY120" fmla="*/ 717631 h 1909823"/>
              <a:gd name="connsiteX121" fmla="*/ 2465407 w 6256116"/>
              <a:gd name="connsiteY121" fmla="*/ 740780 h 1909823"/>
              <a:gd name="connsiteX122" fmla="*/ 2476982 w 6256116"/>
              <a:gd name="connsiteY122" fmla="*/ 775504 h 1909823"/>
              <a:gd name="connsiteX123" fmla="*/ 2482769 w 6256116"/>
              <a:gd name="connsiteY123" fmla="*/ 798654 h 1909823"/>
              <a:gd name="connsiteX124" fmla="*/ 2511706 w 6256116"/>
              <a:gd name="connsiteY124" fmla="*/ 844952 h 1909823"/>
              <a:gd name="connsiteX125" fmla="*/ 2529068 w 6256116"/>
              <a:gd name="connsiteY125" fmla="*/ 868102 h 1909823"/>
              <a:gd name="connsiteX126" fmla="*/ 2563792 w 6256116"/>
              <a:gd name="connsiteY126" fmla="*/ 891251 h 1909823"/>
              <a:gd name="connsiteX127" fmla="*/ 2586941 w 6256116"/>
              <a:gd name="connsiteY127" fmla="*/ 862314 h 1909823"/>
              <a:gd name="connsiteX128" fmla="*/ 2592729 w 6256116"/>
              <a:gd name="connsiteY128" fmla="*/ 844952 h 1909823"/>
              <a:gd name="connsiteX129" fmla="*/ 2610091 w 6256116"/>
              <a:gd name="connsiteY129" fmla="*/ 827590 h 1909823"/>
              <a:gd name="connsiteX130" fmla="*/ 2644815 w 6256116"/>
              <a:gd name="connsiteY130" fmla="*/ 769717 h 1909823"/>
              <a:gd name="connsiteX131" fmla="*/ 2662177 w 6256116"/>
              <a:gd name="connsiteY131" fmla="*/ 775504 h 1909823"/>
              <a:gd name="connsiteX132" fmla="*/ 2679539 w 6256116"/>
              <a:gd name="connsiteY132" fmla="*/ 816016 h 1909823"/>
              <a:gd name="connsiteX133" fmla="*/ 2691113 w 6256116"/>
              <a:gd name="connsiteY133" fmla="*/ 868102 h 1909823"/>
              <a:gd name="connsiteX134" fmla="*/ 2702688 w 6256116"/>
              <a:gd name="connsiteY134" fmla="*/ 897038 h 1909823"/>
              <a:gd name="connsiteX135" fmla="*/ 2714263 w 6256116"/>
              <a:gd name="connsiteY135" fmla="*/ 943337 h 1909823"/>
              <a:gd name="connsiteX136" fmla="*/ 2720050 w 6256116"/>
              <a:gd name="connsiteY136" fmla="*/ 960699 h 1909823"/>
              <a:gd name="connsiteX137" fmla="*/ 2731625 w 6256116"/>
              <a:gd name="connsiteY137" fmla="*/ 989636 h 1909823"/>
              <a:gd name="connsiteX138" fmla="*/ 2743200 w 6256116"/>
              <a:gd name="connsiteY138" fmla="*/ 1030147 h 1909823"/>
              <a:gd name="connsiteX139" fmla="*/ 2754774 w 6256116"/>
              <a:gd name="connsiteY139" fmla="*/ 1047509 h 1909823"/>
              <a:gd name="connsiteX140" fmla="*/ 2766349 w 6256116"/>
              <a:gd name="connsiteY140" fmla="*/ 1088021 h 1909823"/>
              <a:gd name="connsiteX141" fmla="*/ 2777924 w 6256116"/>
              <a:gd name="connsiteY141" fmla="*/ 1105383 h 1909823"/>
              <a:gd name="connsiteX142" fmla="*/ 2789498 w 6256116"/>
              <a:gd name="connsiteY142" fmla="*/ 1157469 h 1909823"/>
              <a:gd name="connsiteX143" fmla="*/ 2801073 w 6256116"/>
              <a:gd name="connsiteY143" fmla="*/ 1174831 h 1909823"/>
              <a:gd name="connsiteX144" fmla="*/ 2818435 w 6256116"/>
              <a:gd name="connsiteY144" fmla="*/ 1221129 h 1909823"/>
              <a:gd name="connsiteX145" fmla="*/ 2830010 w 6256116"/>
              <a:gd name="connsiteY145" fmla="*/ 1261641 h 1909823"/>
              <a:gd name="connsiteX146" fmla="*/ 2847372 w 6256116"/>
              <a:gd name="connsiteY146" fmla="*/ 1313727 h 1909823"/>
              <a:gd name="connsiteX147" fmla="*/ 2858946 w 6256116"/>
              <a:gd name="connsiteY147" fmla="*/ 1331089 h 1909823"/>
              <a:gd name="connsiteX148" fmla="*/ 2870521 w 6256116"/>
              <a:gd name="connsiteY148" fmla="*/ 1383175 h 1909823"/>
              <a:gd name="connsiteX149" fmla="*/ 2882096 w 6256116"/>
              <a:gd name="connsiteY149" fmla="*/ 1417899 h 1909823"/>
              <a:gd name="connsiteX150" fmla="*/ 2887883 w 6256116"/>
              <a:gd name="connsiteY150" fmla="*/ 1446836 h 1909823"/>
              <a:gd name="connsiteX151" fmla="*/ 2911032 w 6256116"/>
              <a:gd name="connsiteY151" fmla="*/ 1510497 h 1909823"/>
              <a:gd name="connsiteX152" fmla="*/ 2916820 w 6256116"/>
              <a:gd name="connsiteY152" fmla="*/ 1545221 h 1909823"/>
              <a:gd name="connsiteX153" fmla="*/ 2934182 w 6256116"/>
              <a:gd name="connsiteY153" fmla="*/ 1568370 h 1909823"/>
              <a:gd name="connsiteX154" fmla="*/ 2945757 w 6256116"/>
              <a:gd name="connsiteY154" fmla="*/ 1597307 h 1909823"/>
              <a:gd name="connsiteX155" fmla="*/ 2957331 w 6256116"/>
              <a:gd name="connsiteY155" fmla="*/ 1620456 h 1909823"/>
              <a:gd name="connsiteX156" fmla="*/ 2986268 w 6256116"/>
              <a:gd name="connsiteY156" fmla="*/ 1666755 h 1909823"/>
              <a:gd name="connsiteX157" fmla="*/ 3026779 w 6256116"/>
              <a:gd name="connsiteY157" fmla="*/ 1741990 h 1909823"/>
              <a:gd name="connsiteX158" fmla="*/ 3038354 w 6256116"/>
              <a:gd name="connsiteY158" fmla="*/ 1759352 h 1909823"/>
              <a:gd name="connsiteX159" fmla="*/ 3096227 w 6256116"/>
              <a:gd name="connsiteY159" fmla="*/ 1840375 h 1909823"/>
              <a:gd name="connsiteX160" fmla="*/ 3113589 w 6256116"/>
              <a:gd name="connsiteY160" fmla="*/ 1857737 h 1909823"/>
              <a:gd name="connsiteX161" fmla="*/ 3136739 w 6256116"/>
              <a:gd name="connsiteY161" fmla="*/ 1869312 h 1909823"/>
              <a:gd name="connsiteX162" fmla="*/ 3177250 w 6256116"/>
              <a:gd name="connsiteY162" fmla="*/ 1898248 h 1909823"/>
              <a:gd name="connsiteX163" fmla="*/ 3200400 w 6256116"/>
              <a:gd name="connsiteY163" fmla="*/ 1904036 h 1909823"/>
              <a:gd name="connsiteX164" fmla="*/ 3235124 w 6256116"/>
              <a:gd name="connsiteY164" fmla="*/ 1898248 h 1909823"/>
              <a:gd name="connsiteX165" fmla="*/ 3258273 w 6256116"/>
              <a:gd name="connsiteY165" fmla="*/ 1863524 h 1909823"/>
              <a:gd name="connsiteX166" fmla="*/ 3264060 w 6256116"/>
              <a:gd name="connsiteY166" fmla="*/ 1846162 h 1909823"/>
              <a:gd name="connsiteX167" fmla="*/ 3281422 w 6256116"/>
              <a:gd name="connsiteY167" fmla="*/ 1788289 h 1909823"/>
              <a:gd name="connsiteX168" fmla="*/ 3287210 w 6256116"/>
              <a:gd name="connsiteY168" fmla="*/ 1736203 h 1909823"/>
              <a:gd name="connsiteX169" fmla="*/ 3292997 w 6256116"/>
              <a:gd name="connsiteY169" fmla="*/ 1707266 h 1909823"/>
              <a:gd name="connsiteX170" fmla="*/ 3310359 w 6256116"/>
              <a:gd name="connsiteY170" fmla="*/ 1597307 h 1909823"/>
              <a:gd name="connsiteX171" fmla="*/ 3327721 w 6256116"/>
              <a:gd name="connsiteY171" fmla="*/ 1481560 h 1909823"/>
              <a:gd name="connsiteX172" fmla="*/ 3339296 w 6256116"/>
              <a:gd name="connsiteY172" fmla="*/ 1458411 h 1909823"/>
              <a:gd name="connsiteX173" fmla="*/ 3379807 w 6256116"/>
              <a:gd name="connsiteY173" fmla="*/ 1441048 h 1909823"/>
              <a:gd name="connsiteX174" fmla="*/ 3391382 w 6256116"/>
              <a:gd name="connsiteY174" fmla="*/ 1464198 h 1909823"/>
              <a:gd name="connsiteX175" fmla="*/ 3402957 w 6256116"/>
              <a:gd name="connsiteY175" fmla="*/ 1481560 h 1909823"/>
              <a:gd name="connsiteX176" fmla="*/ 3431893 w 6256116"/>
              <a:gd name="connsiteY176" fmla="*/ 1533646 h 1909823"/>
              <a:gd name="connsiteX177" fmla="*/ 3449255 w 6256116"/>
              <a:gd name="connsiteY177" fmla="*/ 1579945 h 1909823"/>
              <a:gd name="connsiteX178" fmla="*/ 3472405 w 6256116"/>
              <a:gd name="connsiteY178" fmla="*/ 1660967 h 1909823"/>
              <a:gd name="connsiteX179" fmla="*/ 3472405 w 6256116"/>
              <a:gd name="connsiteY179" fmla="*/ 1660967 h 1909823"/>
              <a:gd name="connsiteX180" fmla="*/ 3495554 w 6256116"/>
              <a:gd name="connsiteY180" fmla="*/ 1724628 h 1909823"/>
              <a:gd name="connsiteX181" fmla="*/ 3501341 w 6256116"/>
              <a:gd name="connsiteY181" fmla="*/ 1741990 h 1909823"/>
              <a:gd name="connsiteX182" fmla="*/ 3518703 w 6256116"/>
              <a:gd name="connsiteY182" fmla="*/ 1765140 h 1909823"/>
              <a:gd name="connsiteX183" fmla="*/ 3547640 w 6256116"/>
              <a:gd name="connsiteY183" fmla="*/ 1817226 h 1909823"/>
              <a:gd name="connsiteX184" fmla="*/ 3570789 w 6256116"/>
              <a:gd name="connsiteY184" fmla="*/ 1828800 h 1909823"/>
              <a:gd name="connsiteX185" fmla="*/ 3605513 w 6256116"/>
              <a:gd name="connsiteY185" fmla="*/ 1817226 h 1909823"/>
              <a:gd name="connsiteX186" fmla="*/ 3651812 w 6256116"/>
              <a:gd name="connsiteY186" fmla="*/ 1770927 h 1909823"/>
              <a:gd name="connsiteX187" fmla="*/ 3663387 w 6256116"/>
              <a:gd name="connsiteY187" fmla="*/ 1753565 h 1909823"/>
              <a:gd name="connsiteX188" fmla="*/ 3686536 w 6256116"/>
              <a:gd name="connsiteY188" fmla="*/ 1724628 h 1909823"/>
              <a:gd name="connsiteX189" fmla="*/ 3715473 w 6256116"/>
              <a:gd name="connsiteY189" fmla="*/ 1672542 h 1909823"/>
              <a:gd name="connsiteX190" fmla="*/ 3727048 w 6256116"/>
              <a:gd name="connsiteY190" fmla="*/ 1655180 h 1909823"/>
              <a:gd name="connsiteX191" fmla="*/ 3744410 w 6256116"/>
              <a:gd name="connsiteY191" fmla="*/ 1666755 h 1909823"/>
              <a:gd name="connsiteX192" fmla="*/ 3761772 w 6256116"/>
              <a:gd name="connsiteY192" fmla="*/ 1707266 h 1909823"/>
              <a:gd name="connsiteX193" fmla="*/ 3784921 w 6256116"/>
              <a:gd name="connsiteY193" fmla="*/ 1765140 h 1909823"/>
              <a:gd name="connsiteX194" fmla="*/ 3825432 w 6256116"/>
              <a:gd name="connsiteY194" fmla="*/ 1823013 h 1909823"/>
              <a:gd name="connsiteX195" fmla="*/ 3837007 w 6256116"/>
              <a:gd name="connsiteY195" fmla="*/ 1840375 h 1909823"/>
              <a:gd name="connsiteX196" fmla="*/ 3854369 w 6256116"/>
              <a:gd name="connsiteY196" fmla="*/ 1863524 h 1909823"/>
              <a:gd name="connsiteX197" fmla="*/ 3865944 w 6256116"/>
              <a:gd name="connsiteY197" fmla="*/ 1880886 h 1909823"/>
              <a:gd name="connsiteX198" fmla="*/ 3883306 w 6256116"/>
              <a:gd name="connsiteY198" fmla="*/ 1892461 h 1909823"/>
              <a:gd name="connsiteX199" fmla="*/ 3912243 w 6256116"/>
              <a:gd name="connsiteY199" fmla="*/ 1909823 h 1909823"/>
              <a:gd name="connsiteX200" fmla="*/ 3975903 w 6256116"/>
              <a:gd name="connsiteY200" fmla="*/ 1904036 h 1909823"/>
              <a:gd name="connsiteX201" fmla="*/ 4039564 w 6256116"/>
              <a:gd name="connsiteY201" fmla="*/ 1851950 h 1909823"/>
              <a:gd name="connsiteX202" fmla="*/ 4062713 w 6256116"/>
              <a:gd name="connsiteY202" fmla="*/ 1817226 h 1909823"/>
              <a:gd name="connsiteX203" fmla="*/ 4074288 w 6256116"/>
              <a:gd name="connsiteY203" fmla="*/ 1788289 h 1909823"/>
              <a:gd name="connsiteX204" fmla="*/ 4091650 w 6256116"/>
              <a:gd name="connsiteY204" fmla="*/ 1713054 h 1909823"/>
              <a:gd name="connsiteX205" fmla="*/ 4097438 w 6256116"/>
              <a:gd name="connsiteY205" fmla="*/ 1371600 h 1909823"/>
              <a:gd name="connsiteX206" fmla="*/ 4114800 w 6256116"/>
              <a:gd name="connsiteY206" fmla="*/ 1296365 h 1909823"/>
              <a:gd name="connsiteX207" fmla="*/ 4201610 w 6256116"/>
              <a:gd name="connsiteY207" fmla="*/ 1070659 h 1909823"/>
              <a:gd name="connsiteX208" fmla="*/ 4218972 w 6256116"/>
              <a:gd name="connsiteY208" fmla="*/ 1041722 h 1909823"/>
              <a:gd name="connsiteX209" fmla="*/ 4282632 w 6256116"/>
              <a:gd name="connsiteY209" fmla="*/ 925975 h 1909823"/>
              <a:gd name="connsiteX210" fmla="*/ 4317357 w 6256116"/>
              <a:gd name="connsiteY210" fmla="*/ 879676 h 1909823"/>
              <a:gd name="connsiteX211" fmla="*/ 4352081 w 6256116"/>
              <a:gd name="connsiteY211" fmla="*/ 844952 h 1909823"/>
              <a:gd name="connsiteX212" fmla="*/ 4386805 w 6256116"/>
              <a:gd name="connsiteY212" fmla="*/ 885464 h 1909823"/>
              <a:gd name="connsiteX213" fmla="*/ 4479402 w 6256116"/>
              <a:gd name="connsiteY213" fmla="*/ 1024360 h 1909823"/>
              <a:gd name="connsiteX214" fmla="*/ 4537275 w 6256116"/>
              <a:gd name="connsiteY214" fmla="*/ 1145894 h 1909823"/>
              <a:gd name="connsiteX215" fmla="*/ 4560425 w 6256116"/>
              <a:gd name="connsiteY215" fmla="*/ 1209555 h 1909823"/>
              <a:gd name="connsiteX216" fmla="*/ 4577787 w 6256116"/>
              <a:gd name="connsiteY216" fmla="*/ 1238492 h 1909823"/>
              <a:gd name="connsiteX217" fmla="*/ 4606724 w 6256116"/>
              <a:gd name="connsiteY217" fmla="*/ 1319514 h 1909823"/>
              <a:gd name="connsiteX218" fmla="*/ 4635660 w 6256116"/>
              <a:gd name="connsiteY218" fmla="*/ 1394750 h 1909823"/>
              <a:gd name="connsiteX219" fmla="*/ 4653022 w 6256116"/>
              <a:gd name="connsiteY219" fmla="*/ 1423686 h 1909823"/>
              <a:gd name="connsiteX220" fmla="*/ 4676172 w 6256116"/>
              <a:gd name="connsiteY220" fmla="*/ 1522071 h 1909823"/>
              <a:gd name="connsiteX221" fmla="*/ 4728258 w 6256116"/>
              <a:gd name="connsiteY221" fmla="*/ 1660967 h 1909823"/>
              <a:gd name="connsiteX222" fmla="*/ 4745620 w 6256116"/>
              <a:gd name="connsiteY222" fmla="*/ 1689904 h 1909823"/>
              <a:gd name="connsiteX223" fmla="*/ 4774557 w 6256116"/>
              <a:gd name="connsiteY223" fmla="*/ 1747778 h 1909823"/>
              <a:gd name="connsiteX224" fmla="*/ 4809281 w 6256116"/>
              <a:gd name="connsiteY224" fmla="*/ 1817226 h 1909823"/>
              <a:gd name="connsiteX225" fmla="*/ 4826643 w 6256116"/>
              <a:gd name="connsiteY225" fmla="*/ 1851950 h 1909823"/>
              <a:gd name="connsiteX226" fmla="*/ 4867154 w 6256116"/>
              <a:gd name="connsiteY226" fmla="*/ 1892461 h 1909823"/>
              <a:gd name="connsiteX227" fmla="*/ 4925027 w 6256116"/>
              <a:gd name="connsiteY227" fmla="*/ 1909823 h 1909823"/>
              <a:gd name="connsiteX228" fmla="*/ 5006050 w 6256116"/>
              <a:gd name="connsiteY228" fmla="*/ 1880886 h 1909823"/>
              <a:gd name="connsiteX229" fmla="*/ 5063924 w 6256116"/>
              <a:gd name="connsiteY229" fmla="*/ 1840375 h 1909823"/>
              <a:gd name="connsiteX230" fmla="*/ 5087073 w 6256116"/>
              <a:gd name="connsiteY230" fmla="*/ 1805651 h 1909823"/>
              <a:gd name="connsiteX231" fmla="*/ 5121797 w 6256116"/>
              <a:gd name="connsiteY231" fmla="*/ 1707266 h 1909823"/>
              <a:gd name="connsiteX232" fmla="*/ 5139159 w 6256116"/>
              <a:gd name="connsiteY232" fmla="*/ 1637818 h 1909823"/>
              <a:gd name="connsiteX233" fmla="*/ 5202820 w 6256116"/>
              <a:gd name="connsiteY233" fmla="*/ 1504709 h 1909823"/>
              <a:gd name="connsiteX234" fmla="*/ 5278055 w 6256116"/>
              <a:gd name="connsiteY234" fmla="*/ 1290578 h 1909823"/>
              <a:gd name="connsiteX235" fmla="*/ 5283843 w 6256116"/>
              <a:gd name="connsiteY235" fmla="*/ 1244279 h 1909823"/>
              <a:gd name="connsiteX236" fmla="*/ 5295417 w 6256116"/>
              <a:gd name="connsiteY236" fmla="*/ 1140107 h 1909823"/>
              <a:gd name="connsiteX237" fmla="*/ 5306992 w 6256116"/>
              <a:gd name="connsiteY237" fmla="*/ 1082233 h 1909823"/>
              <a:gd name="connsiteX238" fmla="*/ 5330141 w 6256116"/>
              <a:gd name="connsiteY238" fmla="*/ 920188 h 1909823"/>
              <a:gd name="connsiteX239" fmla="*/ 5359078 w 6256116"/>
              <a:gd name="connsiteY239" fmla="*/ 810228 h 1909823"/>
              <a:gd name="connsiteX240" fmla="*/ 5497974 w 6256116"/>
              <a:gd name="connsiteY240" fmla="*/ 393540 h 1909823"/>
              <a:gd name="connsiteX241" fmla="*/ 5526911 w 6256116"/>
              <a:gd name="connsiteY241" fmla="*/ 347241 h 1909823"/>
              <a:gd name="connsiteX242" fmla="*/ 5602146 w 6256116"/>
              <a:gd name="connsiteY242" fmla="*/ 190983 h 1909823"/>
              <a:gd name="connsiteX243" fmla="*/ 5654232 w 6256116"/>
              <a:gd name="connsiteY243" fmla="*/ 92598 h 1909823"/>
              <a:gd name="connsiteX244" fmla="*/ 5677382 w 6256116"/>
              <a:gd name="connsiteY244" fmla="*/ 40512 h 1909823"/>
              <a:gd name="connsiteX245" fmla="*/ 5706319 w 6256116"/>
              <a:gd name="connsiteY245" fmla="*/ 11575 h 1909823"/>
              <a:gd name="connsiteX246" fmla="*/ 5729468 w 6256116"/>
              <a:gd name="connsiteY246" fmla="*/ 0 h 1909823"/>
              <a:gd name="connsiteX247" fmla="*/ 5769979 w 6256116"/>
              <a:gd name="connsiteY247" fmla="*/ 11575 h 1909823"/>
              <a:gd name="connsiteX248" fmla="*/ 5926238 w 6256116"/>
              <a:gd name="connsiteY248" fmla="*/ 173621 h 1909823"/>
              <a:gd name="connsiteX249" fmla="*/ 6024622 w 6256116"/>
              <a:gd name="connsiteY249" fmla="*/ 295155 h 1909823"/>
              <a:gd name="connsiteX250" fmla="*/ 6094070 w 6256116"/>
              <a:gd name="connsiteY250" fmla="*/ 434051 h 1909823"/>
              <a:gd name="connsiteX251" fmla="*/ 6111432 w 6256116"/>
              <a:gd name="connsiteY251" fmla="*/ 468775 h 1909823"/>
              <a:gd name="connsiteX252" fmla="*/ 6186668 w 6256116"/>
              <a:gd name="connsiteY252" fmla="*/ 665545 h 1909823"/>
              <a:gd name="connsiteX253" fmla="*/ 6209817 w 6256116"/>
              <a:gd name="connsiteY253" fmla="*/ 711843 h 1909823"/>
              <a:gd name="connsiteX254" fmla="*/ 6232967 w 6256116"/>
              <a:gd name="connsiteY254" fmla="*/ 792866 h 1909823"/>
              <a:gd name="connsiteX255" fmla="*/ 6238754 w 6256116"/>
              <a:gd name="connsiteY255" fmla="*/ 810228 h 1909823"/>
              <a:gd name="connsiteX256" fmla="*/ 6250329 w 6256116"/>
              <a:gd name="connsiteY256" fmla="*/ 833378 h 1909823"/>
              <a:gd name="connsiteX257" fmla="*/ 6256116 w 6256116"/>
              <a:gd name="connsiteY257" fmla="*/ 850740 h 190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6256116" h="1909823">
                <a:moveTo>
                  <a:pt x="0" y="1238492"/>
                </a:moveTo>
                <a:cubicBezTo>
                  <a:pt x="79048" y="1212142"/>
                  <a:pt x="-1743" y="1240892"/>
                  <a:pt x="57873" y="1215342"/>
                </a:cubicBezTo>
                <a:cubicBezTo>
                  <a:pt x="73441" y="1208670"/>
                  <a:pt x="87194" y="1207163"/>
                  <a:pt x="104172" y="1203767"/>
                </a:cubicBezTo>
                <a:cubicBezTo>
                  <a:pt x="112679" y="1204618"/>
                  <a:pt x="161096" y="1205169"/>
                  <a:pt x="179407" y="1215342"/>
                </a:cubicBezTo>
                <a:cubicBezTo>
                  <a:pt x="191567" y="1222098"/>
                  <a:pt x="202556" y="1230775"/>
                  <a:pt x="214131" y="1238492"/>
                </a:cubicBezTo>
                <a:lnTo>
                  <a:pt x="231493" y="1250066"/>
                </a:lnTo>
                <a:cubicBezTo>
                  <a:pt x="245268" y="1291389"/>
                  <a:pt x="236300" y="1274638"/>
                  <a:pt x="254643" y="1302152"/>
                </a:cubicBezTo>
                <a:cubicBezTo>
                  <a:pt x="256572" y="1307939"/>
                  <a:pt x="257702" y="1314058"/>
                  <a:pt x="260430" y="1319514"/>
                </a:cubicBezTo>
                <a:cubicBezTo>
                  <a:pt x="263541" y="1325735"/>
                  <a:pt x="269180" y="1330520"/>
                  <a:pt x="272005" y="1336876"/>
                </a:cubicBezTo>
                <a:cubicBezTo>
                  <a:pt x="299553" y="1398860"/>
                  <a:pt x="268958" y="1349670"/>
                  <a:pt x="295154" y="1388962"/>
                </a:cubicBezTo>
                <a:lnTo>
                  <a:pt x="329878" y="1493135"/>
                </a:lnTo>
                <a:lnTo>
                  <a:pt x="341453" y="1527859"/>
                </a:lnTo>
                <a:lnTo>
                  <a:pt x="347240" y="1545221"/>
                </a:lnTo>
                <a:cubicBezTo>
                  <a:pt x="349169" y="1560654"/>
                  <a:pt x="350245" y="1576217"/>
                  <a:pt x="353027" y="1591519"/>
                </a:cubicBezTo>
                <a:cubicBezTo>
                  <a:pt x="354118" y="1597521"/>
                  <a:pt x="357139" y="1603015"/>
                  <a:pt x="358815" y="1608881"/>
                </a:cubicBezTo>
                <a:cubicBezTo>
                  <a:pt x="373357" y="1659776"/>
                  <a:pt x="356507" y="1607745"/>
                  <a:pt x="370389" y="1649393"/>
                </a:cubicBezTo>
                <a:cubicBezTo>
                  <a:pt x="375054" y="1691370"/>
                  <a:pt x="372852" y="1692734"/>
                  <a:pt x="381964" y="1724628"/>
                </a:cubicBezTo>
                <a:cubicBezTo>
                  <a:pt x="383640" y="1730494"/>
                  <a:pt x="384788" y="1736657"/>
                  <a:pt x="387751" y="1741990"/>
                </a:cubicBezTo>
                <a:cubicBezTo>
                  <a:pt x="394507" y="1754150"/>
                  <a:pt x="403184" y="1765139"/>
                  <a:pt x="410901" y="1776714"/>
                </a:cubicBezTo>
                <a:cubicBezTo>
                  <a:pt x="414759" y="1782501"/>
                  <a:pt x="417557" y="1789158"/>
                  <a:pt x="422475" y="1794076"/>
                </a:cubicBezTo>
                <a:lnTo>
                  <a:pt x="439838" y="1811438"/>
                </a:lnTo>
                <a:cubicBezTo>
                  <a:pt x="440192" y="1811379"/>
                  <a:pt x="484426" y="1805862"/>
                  <a:pt x="491924" y="1799864"/>
                </a:cubicBezTo>
                <a:cubicBezTo>
                  <a:pt x="497355" y="1795519"/>
                  <a:pt x="499045" y="1787845"/>
                  <a:pt x="503498" y="1782502"/>
                </a:cubicBezTo>
                <a:cubicBezTo>
                  <a:pt x="508738" y="1776214"/>
                  <a:pt x="515073" y="1770927"/>
                  <a:pt x="520860" y="1765140"/>
                </a:cubicBezTo>
                <a:cubicBezTo>
                  <a:pt x="541973" y="1701809"/>
                  <a:pt x="508300" y="1797742"/>
                  <a:pt x="538222" y="1730416"/>
                </a:cubicBezTo>
                <a:cubicBezTo>
                  <a:pt x="543177" y="1719267"/>
                  <a:pt x="545939" y="1707267"/>
                  <a:pt x="549797" y="1695692"/>
                </a:cubicBezTo>
                <a:lnTo>
                  <a:pt x="567159" y="1643605"/>
                </a:lnTo>
                <a:cubicBezTo>
                  <a:pt x="569088" y="1637818"/>
                  <a:pt x="571466" y="1632161"/>
                  <a:pt x="572946" y="1626243"/>
                </a:cubicBezTo>
                <a:cubicBezTo>
                  <a:pt x="574875" y="1618527"/>
                  <a:pt x="576448" y="1610712"/>
                  <a:pt x="578734" y="1603094"/>
                </a:cubicBezTo>
                <a:cubicBezTo>
                  <a:pt x="582240" y="1591408"/>
                  <a:pt x="586450" y="1579945"/>
                  <a:pt x="590308" y="1568370"/>
                </a:cubicBezTo>
                <a:cubicBezTo>
                  <a:pt x="592237" y="1562583"/>
                  <a:pt x="594900" y="1556990"/>
                  <a:pt x="596096" y="1551008"/>
                </a:cubicBezTo>
                <a:cubicBezTo>
                  <a:pt x="598025" y="1541362"/>
                  <a:pt x="599181" y="1531529"/>
                  <a:pt x="601883" y="1522071"/>
                </a:cubicBezTo>
                <a:cubicBezTo>
                  <a:pt x="606911" y="1504474"/>
                  <a:pt x="614806" y="1487740"/>
                  <a:pt x="619245" y="1469985"/>
                </a:cubicBezTo>
                <a:lnTo>
                  <a:pt x="630820" y="1423686"/>
                </a:lnTo>
                <a:cubicBezTo>
                  <a:pt x="632749" y="1415970"/>
                  <a:pt x="634092" y="1408083"/>
                  <a:pt x="636607" y="1400537"/>
                </a:cubicBezTo>
                <a:lnTo>
                  <a:pt x="648182" y="1365813"/>
                </a:lnTo>
                <a:cubicBezTo>
                  <a:pt x="650111" y="1360026"/>
                  <a:pt x="652489" y="1354369"/>
                  <a:pt x="653969" y="1348451"/>
                </a:cubicBezTo>
                <a:cubicBezTo>
                  <a:pt x="655898" y="1340735"/>
                  <a:pt x="656964" y="1332749"/>
                  <a:pt x="659757" y="1325302"/>
                </a:cubicBezTo>
                <a:cubicBezTo>
                  <a:pt x="662786" y="1317224"/>
                  <a:pt x="668013" y="1310116"/>
                  <a:pt x="671331" y="1302152"/>
                </a:cubicBezTo>
                <a:cubicBezTo>
                  <a:pt x="677670" y="1286938"/>
                  <a:pt x="681786" y="1270819"/>
                  <a:pt x="688693" y="1255854"/>
                </a:cubicBezTo>
                <a:cubicBezTo>
                  <a:pt x="694825" y="1242568"/>
                  <a:pt x="722554" y="1202169"/>
                  <a:pt x="729205" y="1192193"/>
                </a:cubicBezTo>
                <a:cubicBezTo>
                  <a:pt x="733063" y="1186406"/>
                  <a:pt x="738579" y="1181429"/>
                  <a:pt x="740779" y="1174831"/>
                </a:cubicBezTo>
                <a:cubicBezTo>
                  <a:pt x="754353" y="1134114"/>
                  <a:pt x="736687" y="1184380"/>
                  <a:pt x="758141" y="1134319"/>
                </a:cubicBezTo>
                <a:cubicBezTo>
                  <a:pt x="760544" y="1128712"/>
                  <a:pt x="761201" y="1122413"/>
                  <a:pt x="763929" y="1116957"/>
                </a:cubicBezTo>
                <a:cubicBezTo>
                  <a:pt x="768960" y="1106896"/>
                  <a:pt x="776261" y="1098082"/>
                  <a:pt x="781291" y="1088021"/>
                </a:cubicBezTo>
                <a:cubicBezTo>
                  <a:pt x="784019" y="1082565"/>
                  <a:pt x="784936" y="1076371"/>
                  <a:pt x="787078" y="1070659"/>
                </a:cubicBezTo>
                <a:cubicBezTo>
                  <a:pt x="790726" y="1060932"/>
                  <a:pt x="793678" y="1050842"/>
                  <a:pt x="798653" y="1041722"/>
                </a:cubicBezTo>
                <a:cubicBezTo>
                  <a:pt x="805314" y="1029510"/>
                  <a:pt x="814086" y="1018573"/>
                  <a:pt x="821802" y="1006998"/>
                </a:cubicBezTo>
                <a:cubicBezTo>
                  <a:pt x="825660" y="1001211"/>
                  <a:pt x="829691" y="995534"/>
                  <a:pt x="833377" y="989636"/>
                </a:cubicBezTo>
                <a:cubicBezTo>
                  <a:pt x="843022" y="974203"/>
                  <a:pt x="851393" y="957896"/>
                  <a:pt x="862313" y="943337"/>
                </a:cubicBezTo>
                <a:cubicBezTo>
                  <a:pt x="875044" y="926363"/>
                  <a:pt x="880674" y="919748"/>
                  <a:pt x="891250" y="902826"/>
                </a:cubicBezTo>
                <a:cubicBezTo>
                  <a:pt x="897212" y="893287"/>
                  <a:pt x="902209" y="883138"/>
                  <a:pt x="908612" y="873889"/>
                </a:cubicBezTo>
                <a:cubicBezTo>
                  <a:pt x="911100" y="870295"/>
                  <a:pt x="945763" y="826237"/>
                  <a:pt x="954911" y="810228"/>
                </a:cubicBezTo>
                <a:cubicBezTo>
                  <a:pt x="1003080" y="725935"/>
                  <a:pt x="939811" y="834640"/>
                  <a:pt x="972273" y="769717"/>
                </a:cubicBezTo>
                <a:cubicBezTo>
                  <a:pt x="978392" y="757480"/>
                  <a:pt x="994661" y="739683"/>
                  <a:pt x="1001210" y="729205"/>
                </a:cubicBezTo>
                <a:cubicBezTo>
                  <a:pt x="1005782" y="721889"/>
                  <a:pt x="1008212" y="713372"/>
                  <a:pt x="1012784" y="706056"/>
                </a:cubicBezTo>
                <a:cubicBezTo>
                  <a:pt x="1020130" y="694302"/>
                  <a:pt x="1035991" y="674503"/>
                  <a:pt x="1047508" y="665545"/>
                </a:cubicBezTo>
                <a:cubicBezTo>
                  <a:pt x="1058489" y="657004"/>
                  <a:pt x="1069035" y="646794"/>
                  <a:pt x="1082232" y="642395"/>
                </a:cubicBezTo>
                <a:lnTo>
                  <a:pt x="1099594" y="636608"/>
                </a:lnTo>
                <a:cubicBezTo>
                  <a:pt x="1105382" y="638537"/>
                  <a:pt x="1111500" y="639667"/>
                  <a:pt x="1116957" y="642395"/>
                </a:cubicBezTo>
                <a:cubicBezTo>
                  <a:pt x="1129115" y="648474"/>
                  <a:pt x="1143537" y="660861"/>
                  <a:pt x="1151681" y="671332"/>
                </a:cubicBezTo>
                <a:cubicBezTo>
                  <a:pt x="1160221" y="682313"/>
                  <a:pt x="1167114" y="694481"/>
                  <a:pt x="1174830" y="706056"/>
                </a:cubicBezTo>
                <a:lnTo>
                  <a:pt x="1197979" y="740780"/>
                </a:lnTo>
                <a:lnTo>
                  <a:pt x="1209554" y="775504"/>
                </a:lnTo>
                <a:cubicBezTo>
                  <a:pt x="1211483" y="781291"/>
                  <a:pt x="1211957" y="787790"/>
                  <a:pt x="1215341" y="792866"/>
                </a:cubicBezTo>
                <a:lnTo>
                  <a:pt x="1226916" y="810228"/>
                </a:lnTo>
                <a:cubicBezTo>
                  <a:pt x="1246207" y="808299"/>
                  <a:pt x="1266259" y="810142"/>
                  <a:pt x="1284789" y="804441"/>
                </a:cubicBezTo>
                <a:cubicBezTo>
                  <a:pt x="1292612" y="802034"/>
                  <a:pt x="1297240" y="793627"/>
                  <a:pt x="1302151" y="787079"/>
                </a:cubicBezTo>
                <a:cubicBezTo>
                  <a:pt x="1314671" y="770386"/>
                  <a:pt x="1327543" y="753657"/>
                  <a:pt x="1336875" y="734993"/>
                </a:cubicBezTo>
                <a:cubicBezTo>
                  <a:pt x="1351561" y="705622"/>
                  <a:pt x="1343664" y="719021"/>
                  <a:pt x="1360025" y="694481"/>
                </a:cubicBezTo>
                <a:cubicBezTo>
                  <a:pt x="1374571" y="650841"/>
                  <a:pt x="1354949" y="704633"/>
                  <a:pt x="1377387" y="659757"/>
                </a:cubicBezTo>
                <a:cubicBezTo>
                  <a:pt x="1380115" y="654301"/>
                  <a:pt x="1380771" y="648002"/>
                  <a:pt x="1383174" y="642395"/>
                </a:cubicBezTo>
                <a:cubicBezTo>
                  <a:pt x="1386572" y="634465"/>
                  <a:pt x="1391351" y="627176"/>
                  <a:pt x="1394749" y="619246"/>
                </a:cubicBezTo>
                <a:cubicBezTo>
                  <a:pt x="1409126" y="585699"/>
                  <a:pt x="1389865" y="617890"/>
                  <a:pt x="1412111" y="584522"/>
                </a:cubicBezTo>
                <a:cubicBezTo>
                  <a:pt x="1414040" y="578735"/>
                  <a:pt x="1415170" y="572616"/>
                  <a:pt x="1417898" y="567160"/>
                </a:cubicBezTo>
                <a:cubicBezTo>
                  <a:pt x="1422128" y="558701"/>
                  <a:pt x="1442906" y="531887"/>
                  <a:pt x="1446835" y="526648"/>
                </a:cubicBezTo>
                <a:cubicBezTo>
                  <a:pt x="1456319" y="498196"/>
                  <a:pt x="1456361" y="492615"/>
                  <a:pt x="1469984" y="468775"/>
                </a:cubicBezTo>
                <a:cubicBezTo>
                  <a:pt x="1473435" y="462736"/>
                  <a:pt x="1477106" y="456756"/>
                  <a:pt x="1481559" y="451413"/>
                </a:cubicBezTo>
                <a:cubicBezTo>
                  <a:pt x="1486799" y="445126"/>
                  <a:pt x="1494527" y="440956"/>
                  <a:pt x="1498921" y="434051"/>
                </a:cubicBezTo>
                <a:cubicBezTo>
                  <a:pt x="1508184" y="419494"/>
                  <a:pt x="1509869" y="399953"/>
                  <a:pt x="1522070" y="387752"/>
                </a:cubicBezTo>
                <a:cubicBezTo>
                  <a:pt x="1536313" y="373510"/>
                  <a:pt x="1547979" y="364872"/>
                  <a:pt x="1556794" y="347241"/>
                </a:cubicBezTo>
                <a:cubicBezTo>
                  <a:pt x="1561440" y="337949"/>
                  <a:pt x="1563723" y="327596"/>
                  <a:pt x="1568369" y="318304"/>
                </a:cubicBezTo>
                <a:cubicBezTo>
                  <a:pt x="1569163" y="316715"/>
                  <a:pt x="1591949" y="278128"/>
                  <a:pt x="1597306" y="272005"/>
                </a:cubicBezTo>
                <a:cubicBezTo>
                  <a:pt x="1606289" y="261739"/>
                  <a:pt x="1617260" y="253335"/>
                  <a:pt x="1626243" y="243069"/>
                </a:cubicBezTo>
                <a:cubicBezTo>
                  <a:pt x="1630823" y="237835"/>
                  <a:pt x="1633364" y="231050"/>
                  <a:pt x="1637817" y="225707"/>
                </a:cubicBezTo>
                <a:cubicBezTo>
                  <a:pt x="1643057" y="219419"/>
                  <a:pt x="1650154" y="214805"/>
                  <a:pt x="1655179" y="208345"/>
                </a:cubicBezTo>
                <a:cubicBezTo>
                  <a:pt x="1691536" y="161601"/>
                  <a:pt x="1662080" y="184454"/>
                  <a:pt x="1695691" y="162046"/>
                </a:cubicBezTo>
                <a:cubicBezTo>
                  <a:pt x="1707597" y="144185"/>
                  <a:pt x="1707298" y="142175"/>
                  <a:pt x="1724627" y="127322"/>
                </a:cubicBezTo>
                <a:cubicBezTo>
                  <a:pt x="1731951" y="121045"/>
                  <a:pt x="1740453" y="116237"/>
                  <a:pt x="1747777" y="109960"/>
                </a:cubicBezTo>
                <a:cubicBezTo>
                  <a:pt x="1753991" y="104634"/>
                  <a:pt x="1758852" y="97838"/>
                  <a:pt x="1765139" y="92598"/>
                </a:cubicBezTo>
                <a:cubicBezTo>
                  <a:pt x="1780098" y="80132"/>
                  <a:pt x="1782461" y="81036"/>
                  <a:pt x="1799863" y="75236"/>
                </a:cubicBezTo>
                <a:cubicBezTo>
                  <a:pt x="1814033" y="79959"/>
                  <a:pt x="1827857" y="83657"/>
                  <a:pt x="1840374" y="92598"/>
                </a:cubicBezTo>
                <a:cubicBezTo>
                  <a:pt x="1854552" y="102725"/>
                  <a:pt x="1860081" y="113478"/>
                  <a:pt x="1869311" y="127322"/>
                </a:cubicBezTo>
                <a:cubicBezTo>
                  <a:pt x="1890413" y="190630"/>
                  <a:pt x="1856760" y="94744"/>
                  <a:pt x="1886673" y="162046"/>
                </a:cubicBezTo>
                <a:cubicBezTo>
                  <a:pt x="1891628" y="173195"/>
                  <a:pt x="1892792" y="185857"/>
                  <a:pt x="1898248" y="196770"/>
                </a:cubicBezTo>
                <a:cubicBezTo>
                  <a:pt x="1912933" y="226140"/>
                  <a:pt x="1905036" y="212741"/>
                  <a:pt x="1921397" y="237281"/>
                </a:cubicBezTo>
                <a:lnTo>
                  <a:pt x="1938759" y="289367"/>
                </a:lnTo>
                <a:lnTo>
                  <a:pt x="1944546" y="306729"/>
                </a:lnTo>
                <a:cubicBezTo>
                  <a:pt x="1946475" y="312517"/>
                  <a:pt x="1948854" y="318173"/>
                  <a:pt x="1950334" y="324092"/>
                </a:cubicBezTo>
                <a:cubicBezTo>
                  <a:pt x="1952263" y="331808"/>
                  <a:pt x="1952988" y="339930"/>
                  <a:pt x="1956121" y="347241"/>
                </a:cubicBezTo>
                <a:cubicBezTo>
                  <a:pt x="1958861" y="353634"/>
                  <a:pt x="1964245" y="358564"/>
                  <a:pt x="1967696" y="364603"/>
                </a:cubicBezTo>
                <a:cubicBezTo>
                  <a:pt x="1971976" y="372093"/>
                  <a:pt x="1976066" y="379742"/>
                  <a:pt x="1979270" y="387752"/>
                </a:cubicBezTo>
                <a:cubicBezTo>
                  <a:pt x="1983801" y="399080"/>
                  <a:pt x="1986987" y="410901"/>
                  <a:pt x="1990845" y="422476"/>
                </a:cubicBezTo>
                <a:cubicBezTo>
                  <a:pt x="1992774" y="428263"/>
                  <a:pt x="1993248" y="434762"/>
                  <a:pt x="1996632" y="439838"/>
                </a:cubicBezTo>
                <a:lnTo>
                  <a:pt x="2008207" y="457200"/>
                </a:lnTo>
                <a:cubicBezTo>
                  <a:pt x="2021775" y="497907"/>
                  <a:pt x="2004119" y="447665"/>
                  <a:pt x="2025569" y="497712"/>
                </a:cubicBezTo>
                <a:cubicBezTo>
                  <a:pt x="2027972" y="503319"/>
                  <a:pt x="2028394" y="509741"/>
                  <a:pt x="2031357" y="515074"/>
                </a:cubicBezTo>
                <a:cubicBezTo>
                  <a:pt x="2038113" y="527234"/>
                  <a:pt x="2054506" y="549798"/>
                  <a:pt x="2054506" y="549798"/>
                </a:cubicBezTo>
                <a:cubicBezTo>
                  <a:pt x="2064692" y="580358"/>
                  <a:pt x="2056908" y="562082"/>
                  <a:pt x="2083443" y="601884"/>
                </a:cubicBezTo>
                <a:cubicBezTo>
                  <a:pt x="2087301" y="607671"/>
                  <a:pt x="2092817" y="612648"/>
                  <a:pt x="2095017" y="619246"/>
                </a:cubicBezTo>
                <a:cubicBezTo>
                  <a:pt x="2105189" y="649759"/>
                  <a:pt x="2094082" y="625067"/>
                  <a:pt x="2118167" y="653970"/>
                </a:cubicBezTo>
                <a:cubicBezTo>
                  <a:pt x="2142281" y="682908"/>
                  <a:pt x="2115271" y="661685"/>
                  <a:pt x="2147103" y="682907"/>
                </a:cubicBezTo>
                <a:cubicBezTo>
                  <a:pt x="2179900" y="732101"/>
                  <a:pt x="2125880" y="655896"/>
                  <a:pt x="2193402" y="723418"/>
                </a:cubicBezTo>
                <a:cubicBezTo>
                  <a:pt x="2215078" y="745094"/>
                  <a:pt x="2202999" y="738192"/>
                  <a:pt x="2228126" y="746567"/>
                </a:cubicBezTo>
                <a:cubicBezTo>
                  <a:pt x="2247417" y="744638"/>
                  <a:pt x="2267043" y="744842"/>
                  <a:pt x="2286000" y="740780"/>
                </a:cubicBezTo>
                <a:cubicBezTo>
                  <a:pt x="2308717" y="735912"/>
                  <a:pt x="2314101" y="723785"/>
                  <a:pt x="2326511" y="706056"/>
                </a:cubicBezTo>
                <a:cubicBezTo>
                  <a:pt x="2334488" y="694660"/>
                  <a:pt x="2341944" y="682907"/>
                  <a:pt x="2349660" y="671332"/>
                </a:cubicBezTo>
                <a:cubicBezTo>
                  <a:pt x="2353518" y="665545"/>
                  <a:pt x="2354636" y="656170"/>
                  <a:pt x="2361235" y="653970"/>
                </a:cubicBezTo>
                <a:lnTo>
                  <a:pt x="2395959" y="642395"/>
                </a:lnTo>
                <a:cubicBezTo>
                  <a:pt x="2460358" y="685329"/>
                  <a:pt x="2415497" y="645156"/>
                  <a:pt x="2436470" y="682907"/>
                </a:cubicBezTo>
                <a:cubicBezTo>
                  <a:pt x="2443226" y="695067"/>
                  <a:pt x="2459620" y="717631"/>
                  <a:pt x="2459620" y="717631"/>
                </a:cubicBezTo>
                <a:cubicBezTo>
                  <a:pt x="2461549" y="725347"/>
                  <a:pt x="2463121" y="733162"/>
                  <a:pt x="2465407" y="740780"/>
                </a:cubicBezTo>
                <a:cubicBezTo>
                  <a:pt x="2468913" y="752466"/>
                  <a:pt x="2474023" y="763667"/>
                  <a:pt x="2476982" y="775504"/>
                </a:cubicBezTo>
                <a:cubicBezTo>
                  <a:pt x="2478911" y="783221"/>
                  <a:pt x="2479539" y="791385"/>
                  <a:pt x="2482769" y="798654"/>
                </a:cubicBezTo>
                <a:cubicBezTo>
                  <a:pt x="2485950" y="805811"/>
                  <a:pt x="2504873" y="835386"/>
                  <a:pt x="2511706" y="844952"/>
                </a:cubicBezTo>
                <a:cubicBezTo>
                  <a:pt x="2517312" y="852801"/>
                  <a:pt x="2521859" y="861694"/>
                  <a:pt x="2529068" y="868102"/>
                </a:cubicBezTo>
                <a:cubicBezTo>
                  <a:pt x="2539465" y="877344"/>
                  <a:pt x="2563792" y="891251"/>
                  <a:pt x="2563792" y="891251"/>
                </a:cubicBezTo>
                <a:cubicBezTo>
                  <a:pt x="2571508" y="881605"/>
                  <a:pt x="2580394" y="872789"/>
                  <a:pt x="2586941" y="862314"/>
                </a:cubicBezTo>
                <a:cubicBezTo>
                  <a:pt x="2590174" y="857141"/>
                  <a:pt x="2589345" y="850028"/>
                  <a:pt x="2592729" y="844952"/>
                </a:cubicBezTo>
                <a:cubicBezTo>
                  <a:pt x="2597269" y="838142"/>
                  <a:pt x="2605066" y="834050"/>
                  <a:pt x="2610091" y="827590"/>
                </a:cubicBezTo>
                <a:cubicBezTo>
                  <a:pt x="2629644" y="802451"/>
                  <a:pt x="2632217" y="794912"/>
                  <a:pt x="2644815" y="769717"/>
                </a:cubicBezTo>
                <a:cubicBezTo>
                  <a:pt x="2650602" y="771646"/>
                  <a:pt x="2657413" y="771693"/>
                  <a:pt x="2662177" y="775504"/>
                </a:cubicBezTo>
                <a:cubicBezTo>
                  <a:pt x="2673942" y="784916"/>
                  <a:pt x="2676892" y="802779"/>
                  <a:pt x="2679539" y="816016"/>
                </a:cubicBezTo>
                <a:cubicBezTo>
                  <a:pt x="2686629" y="851463"/>
                  <a:pt x="2681460" y="842360"/>
                  <a:pt x="2691113" y="868102"/>
                </a:cubicBezTo>
                <a:cubicBezTo>
                  <a:pt x="2694761" y="877829"/>
                  <a:pt x="2699633" y="887109"/>
                  <a:pt x="2702688" y="897038"/>
                </a:cubicBezTo>
                <a:cubicBezTo>
                  <a:pt x="2707366" y="912242"/>
                  <a:pt x="2709233" y="928245"/>
                  <a:pt x="2714263" y="943337"/>
                </a:cubicBezTo>
                <a:cubicBezTo>
                  <a:pt x="2716192" y="949124"/>
                  <a:pt x="2717908" y="954987"/>
                  <a:pt x="2720050" y="960699"/>
                </a:cubicBezTo>
                <a:cubicBezTo>
                  <a:pt x="2723698" y="970426"/>
                  <a:pt x="2728340" y="979780"/>
                  <a:pt x="2731625" y="989636"/>
                </a:cubicBezTo>
                <a:cubicBezTo>
                  <a:pt x="2736066" y="1002959"/>
                  <a:pt x="2737984" y="1017107"/>
                  <a:pt x="2743200" y="1030147"/>
                </a:cubicBezTo>
                <a:cubicBezTo>
                  <a:pt x="2745783" y="1036605"/>
                  <a:pt x="2751663" y="1041288"/>
                  <a:pt x="2754774" y="1047509"/>
                </a:cubicBezTo>
                <a:cubicBezTo>
                  <a:pt x="2766046" y="1070052"/>
                  <a:pt x="2755213" y="1062036"/>
                  <a:pt x="2766349" y="1088021"/>
                </a:cubicBezTo>
                <a:cubicBezTo>
                  <a:pt x="2769089" y="1094414"/>
                  <a:pt x="2774066" y="1099596"/>
                  <a:pt x="2777924" y="1105383"/>
                </a:cubicBezTo>
                <a:cubicBezTo>
                  <a:pt x="2781782" y="1122745"/>
                  <a:pt x="2783874" y="1140596"/>
                  <a:pt x="2789498" y="1157469"/>
                </a:cubicBezTo>
                <a:cubicBezTo>
                  <a:pt x="2791698" y="1164068"/>
                  <a:pt x="2798631" y="1168318"/>
                  <a:pt x="2801073" y="1174831"/>
                </a:cubicBezTo>
                <a:cubicBezTo>
                  <a:pt x="2822527" y="1232042"/>
                  <a:pt x="2791289" y="1180412"/>
                  <a:pt x="2818435" y="1221129"/>
                </a:cubicBezTo>
                <a:cubicBezTo>
                  <a:pt x="2836523" y="1293485"/>
                  <a:pt x="2813407" y="1203533"/>
                  <a:pt x="2830010" y="1261641"/>
                </a:cubicBezTo>
                <a:cubicBezTo>
                  <a:pt x="2837380" y="1287434"/>
                  <a:pt x="2834067" y="1287116"/>
                  <a:pt x="2847372" y="1313727"/>
                </a:cubicBezTo>
                <a:cubicBezTo>
                  <a:pt x="2850482" y="1319948"/>
                  <a:pt x="2855088" y="1325302"/>
                  <a:pt x="2858946" y="1331089"/>
                </a:cubicBezTo>
                <a:cubicBezTo>
                  <a:pt x="2862249" y="1347601"/>
                  <a:pt x="2865619" y="1366836"/>
                  <a:pt x="2870521" y="1383175"/>
                </a:cubicBezTo>
                <a:cubicBezTo>
                  <a:pt x="2874027" y="1394861"/>
                  <a:pt x="2878886" y="1406128"/>
                  <a:pt x="2882096" y="1417899"/>
                </a:cubicBezTo>
                <a:cubicBezTo>
                  <a:pt x="2884684" y="1427389"/>
                  <a:pt x="2885056" y="1437414"/>
                  <a:pt x="2887883" y="1446836"/>
                </a:cubicBezTo>
                <a:cubicBezTo>
                  <a:pt x="2905149" y="1504390"/>
                  <a:pt x="2894811" y="1445613"/>
                  <a:pt x="2911032" y="1510497"/>
                </a:cubicBezTo>
                <a:cubicBezTo>
                  <a:pt x="2913878" y="1521881"/>
                  <a:pt x="2912462" y="1534326"/>
                  <a:pt x="2916820" y="1545221"/>
                </a:cubicBezTo>
                <a:cubicBezTo>
                  <a:pt x="2920402" y="1554177"/>
                  <a:pt x="2929498" y="1559938"/>
                  <a:pt x="2934182" y="1568370"/>
                </a:cubicBezTo>
                <a:cubicBezTo>
                  <a:pt x="2939227" y="1577451"/>
                  <a:pt x="2941538" y="1587814"/>
                  <a:pt x="2945757" y="1597307"/>
                </a:cubicBezTo>
                <a:cubicBezTo>
                  <a:pt x="2949261" y="1605191"/>
                  <a:pt x="2952984" y="1613004"/>
                  <a:pt x="2957331" y="1620456"/>
                </a:cubicBezTo>
                <a:cubicBezTo>
                  <a:pt x="2966501" y="1636176"/>
                  <a:pt x="2977239" y="1650954"/>
                  <a:pt x="2986268" y="1666755"/>
                </a:cubicBezTo>
                <a:cubicBezTo>
                  <a:pt x="3000399" y="1691485"/>
                  <a:pt x="3010979" y="1718291"/>
                  <a:pt x="3026779" y="1741990"/>
                </a:cubicBezTo>
                <a:cubicBezTo>
                  <a:pt x="3030637" y="1747777"/>
                  <a:pt x="3034668" y="1753454"/>
                  <a:pt x="3038354" y="1759352"/>
                </a:cubicBezTo>
                <a:cubicBezTo>
                  <a:pt x="3058672" y="1791861"/>
                  <a:pt x="3065157" y="1809305"/>
                  <a:pt x="3096227" y="1840375"/>
                </a:cubicBezTo>
                <a:cubicBezTo>
                  <a:pt x="3102014" y="1846162"/>
                  <a:pt x="3106929" y="1852980"/>
                  <a:pt x="3113589" y="1857737"/>
                </a:cubicBezTo>
                <a:cubicBezTo>
                  <a:pt x="3120609" y="1862752"/>
                  <a:pt x="3129423" y="1864739"/>
                  <a:pt x="3136739" y="1869312"/>
                </a:cubicBezTo>
                <a:cubicBezTo>
                  <a:pt x="3141058" y="1872011"/>
                  <a:pt x="3169453" y="1894907"/>
                  <a:pt x="3177250" y="1898248"/>
                </a:cubicBezTo>
                <a:cubicBezTo>
                  <a:pt x="3184561" y="1901381"/>
                  <a:pt x="3192683" y="1902107"/>
                  <a:pt x="3200400" y="1904036"/>
                </a:cubicBezTo>
                <a:cubicBezTo>
                  <a:pt x="3211975" y="1902107"/>
                  <a:pt x="3225511" y="1904977"/>
                  <a:pt x="3235124" y="1898248"/>
                </a:cubicBezTo>
                <a:cubicBezTo>
                  <a:pt x="3246520" y="1890270"/>
                  <a:pt x="3258273" y="1863524"/>
                  <a:pt x="3258273" y="1863524"/>
                </a:cubicBezTo>
                <a:cubicBezTo>
                  <a:pt x="3260202" y="1857737"/>
                  <a:pt x="3262307" y="1852005"/>
                  <a:pt x="3264060" y="1846162"/>
                </a:cubicBezTo>
                <a:cubicBezTo>
                  <a:pt x="3283936" y="1779910"/>
                  <a:pt x="3268316" y="1827608"/>
                  <a:pt x="3281422" y="1788289"/>
                </a:cubicBezTo>
                <a:cubicBezTo>
                  <a:pt x="3283351" y="1770927"/>
                  <a:pt x="3284739" y="1753496"/>
                  <a:pt x="3287210" y="1736203"/>
                </a:cubicBezTo>
                <a:cubicBezTo>
                  <a:pt x="3288601" y="1726465"/>
                  <a:pt x="3292018" y="1717054"/>
                  <a:pt x="3292997" y="1707266"/>
                </a:cubicBezTo>
                <a:cubicBezTo>
                  <a:pt x="3303333" y="1603897"/>
                  <a:pt x="3284631" y="1648760"/>
                  <a:pt x="3310359" y="1597307"/>
                </a:cubicBezTo>
                <a:cubicBezTo>
                  <a:pt x="3312441" y="1572316"/>
                  <a:pt x="3313953" y="1509094"/>
                  <a:pt x="3327721" y="1481560"/>
                </a:cubicBezTo>
                <a:cubicBezTo>
                  <a:pt x="3331579" y="1473844"/>
                  <a:pt x="3333773" y="1465039"/>
                  <a:pt x="3339296" y="1458411"/>
                </a:cubicBezTo>
                <a:cubicBezTo>
                  <a:pt x="3349814" y="1445790"/>
                  <a:pt x="3365305" y="1444674"/>
                  <a:pt x="3379807" y="1441048"/>
                </a:cubicBezTo>
                <a:cubicBezTo>
                  <a:pt x="3383665" y="1448765"/>
                  <a:pt x="3387102" y="1456707"/>
                  <a:pt x="3391382" y="1464198"/>
                </a:cubicBezTo>
                <a:cubicBezTo>
                  <a:pt x="3394833" y="1470237"/>
                  <a:pt x="3399271" y="1475662"/>
                  <a:pt x="3402957" y="1481560"/>
                </a:cubicBezTo>
                <a:cubicBezTo>
                  <a:pt x="3409865" y="1492613"/>
                  <a:pt x="3426710" y="1519825"/>
                  <a:pt x="3431893" y="1533646"/>
                </a:cubicBezTo>
                <a:cubicBezTo>
                  <a:pt x="3455534" y="1596689"/>
                  <a:pt x="3417029" y="1515487"/>
                  <a:pt x="3449255" y="1579945"/>
                </a:cubicBezTo>
                <a:cubicBezTo>
                  <a:pt x="3458633" y="1626827"/>
                  <a:pt x="3451932" y="1599549"/>
                  <a:pt x="3472405" y="1660967"/>
                </a:cubicBezTo>
                <a:lnTo>
                  <a:pt x="3472405" y="1660967"/>
                </a:lnTo>
                <a:cubicBezTo>
                  <a:pt x="3482988" y="1703302"/>
                  <a:pt x="3472781" y="1667696"/>
                  <a:pt x="3495554" y="1724628"/>
                </a:cubicBezTo>
                <a:cubicBezTo>
                  <a:pt x="3497820" y="1730292"/>
                  <a:pt x="3498314" y="1736693"/>
                  <a:pt x="3501341" y="1741990"/>
                </a:cubicBezTo>
                <a:cubicBezTo>
                  <a:pt x="3506127" y="1750365"/>
                  <a:pt x="3512916" y="1757423"/>
                  <a:pt x="3518703" y="1765140"/>
                </a:cubicBezTo>
                <a:cubicBezTo>
                  <a:pt x="3524235" y="1781735"/>
                  <a:pt x="3531722" y="1809267"/>
                  <a:pt x="3547640" y="1817226"/>
                </a:cubicBezTo>
                <a:lnTo>
                  <a:pt x="3570789" y="1828800"/>
                </a:lnTo>
                <a:cubicBezTo>
                  <a:pt x="3582364" y="1824942"/>
                  <a:pt x="3594802" y="1823068"/>
                  <a:pt x="3605513" y="1817226"/>
                </a:cubicBezTo>
                <a:cubicBezTo>
                  <a:pt x="3628643" y="1804610"/>
                  <a:pt x="3637454" y="1791028"/>
                  <a:pt x="3651812" y="1770927"/>
                </a:cubicBezTo>
                <a:cubicBezTo>
                  <a:pt x="3655855" y="1765267"/>
                  <a:pt x="3659214" y="1759129"/>
                  <a:pt x="3663387" y="1753565"/>
                </a:cubicBezTo>
                <a:cubicBezTo>
                  <a:pt x="3670798" y="1743683"/>
                  <a:pt x="3679452" y="1734747"/>
                  <a:pt x="3686536" y="1724628"/>
                </a:cubicBezTo>
                <a:cubicBezTo>
                  <a:pt x="3709031" y="1692492"/>
                  <a:pt x="3698335" y="1702533"/>
                  <a:pt x="3715473" y="1672542"/>
                </a:cubicBezTo>
                <a:cubicBezTo>
                  <a:pt x="3718924" y="1666503"/>
                  <a:pt x="3723190" y="1660967"/>
                  <a:pt x="3727048" y="1655180"/>
                </a:cubicBezTo>
                <a:cubicBezTo>
                  <a:pt x="3732835" y="1659038"/>
                  <a:pt x="3739957" y="1661412"/>
                  <a:pt x="3744410" y="1666755"/>
                </a:cubicBezTo>
                <a:cubicBezTo>
                  <a:pt x="3753977" y="1678236"/>
                  <a:pt x="3756604" y="1693829"/>
                  <a:pt x="3761772" y="1707266"/>
                </a:cubicBezTo>
                <a:cubicBezTo>
                  <a:pt x="3769231" y="1726658"/>
                  <a:pt x="3773396" y="1747852"/>
                  <a:pt x="3784921" y="1765140"/>
                </a:cubicBezTo>
                <a:cubicBezTo>
                  <a:pt x="3838123" y="1844945"/>
                  <a:pt x="3782595" y="1763042"/>
                  <a:pt x="3825432" y="1823013"/>
                </a:cubicBezTo>
                <a:cubicBezTo>
                  <a:pt x="3829475" y="1828673"/>
                  <a:pt x="3832964" y="1834715"/>
                  <a:pt x="3837007" y="1840375"/>
                </a:cubicBezTo>
                <a:cubicBezTo>
                  <a:pt x="3842613" y="1848224"/>
                  <a:pt x="3848763" y="1855675"/>
                  <a:pt x="3854369" y="1863524"/>
                </a:cubicBezTo>
                <a:cubicBezTo>
                  <a:pt x="3858412" y="1869184"/>
                  <a:pt x="3861026" y="1875968"/>
                  <a:pt x="3865944" y="1880886"/>
                </a:cubicBezTo>
                <a:cubicBezTo>
                  <a:pt x="3870862" y="1885804"/>
                  <a:pt x="3877408" y="1888775"/>
                  <a:pt x="3883306" y="1892461"/>
                </a:cubicBezTo>
                <a:cubicBezTo>
                  <a:pt x="3892845" y="1898423"/>
                  <a:pt x="3902597" y="1904036"/>
                  <a:pt x="3912243" y="1909823"/>
                </a:cubicBezTo>
                <a:cubicBezTo>
                  <a:pt x="3933463" y="1907894"/>
                  <a:pt x="3955009" y="1908215"/>
                  <a:pt x="3975903" y="1904036"/>
                </a:cubicBezTo>
                <a:cubicBezTo>
                  <a:pt x="3999942" y="1899228"/>
                  <a:pt x="4028795" y="1864678"/>
                  <a:pt x="4039564" y="1851950"/>
                </a:cubicBezTo>
                <a:cubicBezTo>
                  <a:pt x="4048550" y="1841331"/>
                  <a:pt x="4057547" y="1830142"/>
                  <a:pt x="4062713" y="1817226"/>
                </a:cubicBezTo>
                <a:cubicBezTo>
                  <a:pt x="4066571" y="1807580"/>
                  <a:pt x="4071233" y="1798218"/>
                  <a:pt x="4074288" y="1788289"/>
                </a:cubicBezTo>
                <a:cubicBezTo>
                  <a:pt x="4082267" y="1762359"/>
                  <a:pt x="4086442" y="1739094"/>
                  <a:pt x="4091650" y="1713054"/>
                </a:cubicBezTo>
                <a:cubicBezTo>
                  <a:pt x="4093579" y="1599236"/>
                  <a:pt x="4093937" y="1485381"/>
                  <a:pt x="4097438" y="1371600"/>
                </a:cubicBezTo>
                <a:cubicBezTo>
                  <a:pt x="4098052" y="1351649"/>
                  <a:pt x="4108956" y="1313898"/>
                  <a:pt x="4114800" y="1296365"/>
                </a:cubicBezTo>
                <a:cubicBezTo>
                  <a:pt x="4150887" y="1188105"/>
                  <a:pt x="4157671" y="1158537"/>
                  <a:pt x="4201610" y="1070659"/>
                </a:cubicBezTo>
                <a:cubicBezTo>
                  <a:pt x="4206641" y="1060598"/>
                  <a:pt x="4213639" y="1051626"/>
                  <a:pt x="4218972" y="1041722"/>
                </a:cubicBezTo>
                <a:cubicBezTo>
                  <a:pt x="4252377" y="979684"/>
                  <a:pt x="4236113" y="997542"/>
                  <a:pt x="4282632" y="925975"/>
                </a:cubicBezTo>
                <a:cubicBezTo>
                  <a:pt x="4293146" y="909800"/>
                  <a:pt x="4306376" y="895537"/>
                  <a:pt x="4317357" y="879676"/>
                </a:cubicBezTo>
                <a:cubicBezTo>
                  <a:pt x="4341958" y="844142"/>
                  <a:pt x="4321824" y="855039"/>
                  <a:pt x="4352081" y="844952"/>
                </a:cubicBezTo>
                <a:cubicBezTo>
                  <a:pt x="4363656" y="858456"/>
                  <a:pt x="4375590" y="871660"/>
                  <a:pt x="4386805" y="885464"/>
                </a:cubicBezTo>
                <a:cubicBezTo>
                  <a:pt x="4423561" y="930703"/>
                  <a:pt x="4453546" y="970062"/>
                  <a:pt x="4479402" y="1024360"/>
                </a:cubicBezTo>
                <a:cubicBezTo>
                  <a:pt x="4498693" y="1064871"/>
                  <a:pt x="4521941" y="1103726"/>
                  <a:pt x="4537275" y="1145894"/>
                </a:cubicBezTo>
                <a:cubicBezTo>
                  <a:pt x="4544992" y="1167114"/>
                  <a:pt x="4551375" y="1188868"/>
                  <a:pt x="4560425" y="1209555"/>
                </a:cubicBezTo>
                <a:cubicBezTo>
                  <a:pt x="4564934" y="1219861"/>
                  <a:pt x="4573073" y="1228279"/>
                  <a:pt x="4577787" y="1238492"/>
                </a:cubicBezTo>
                <a:cubicBezTo>
                  <a:pt x="4591498" y="1268199"/>
                  <a:pt x="4595811" y="1289892"/>
                  <a:pt x="4606724" y="1319514"/>
                </a:cubicBezTo>
                <a:cubicBezTo>
                  <a:pt x="4616013" y="1344727"/>
                  <a:pt x="4624747" y="1370196"/>
                  <a:pt x="4635660" y="1394750"/>
                </a:cubicBezTo>
                <a:cubicBezTo>
                  <a:pt x="4640228" y="1405029"/>
                  <a:pt x="4647235" y="1414041"/>
                  <a:pt x="4653022" y="1423686"/>
                </a:cubicBezTo>
                <a:cubicBezTo>
                  <a:pt x="4661164" y="1464390"/>
                  <a:pt x="4662068" y="1471294"/>
                  <a:pt x="4676172" y="1522071"/>
                </a:cubicBezTo>
                <a:cubicBezTo>
                  <a:pt x="4685679" y="1556295"/>
                  <a:pt x="4725614" y="1654885"/>
                  <a:pt x="4728258" y="1660967"/>
                </a:cubicBezTo>
                <a:cubicBezTo>
                  <a:pt x="4732743" y="1671283"/>
                  <a:pt x="4740327" y="1679979"/>
                  <a:pt x="4745620" y="1689904"/>
                </a:cubicBezTo>
                <a:cubicBezTo>
                  <a:pt x="4755770" y="1708935"/>
                  <a:pt x="4765436" y="1728233"/>
                  <a:pt x="4774557" y="1747778"/>
                </a:cubicBezTo>
                <a:cubicBezTo>
                  <a:pt x="4820686" y="1846626"/>
                  <a:pt x="4737890" y="1684644"/>
                  <a:pt x="4809281" y="1817226"/>
                </a:cubicBezTo>
                <a:cubicBezTo>
                  <a:pt x="4815416" y="1828620"/>
                  <a:pt x="4819985" y="1840853"/>
                  <a:pt x="4826643" y="1851950"/>
                </a:cubicBezTo>
                <a:cubicBezTo>
                  <a:pt x="4837446" y="1869954"/>
                  <a:pt x="4848635" y="1882173"/>
                  <a:pt x="4867154" y="1892461"/>
                </a:cubicBezTo>
                <a:cubicBezTo>
                  <a:pt x="4888569" y="1904358"/>
                  <a:pt x="4901673" y="1905152"/>
                  <a:pt x="4925027" y="1909823"/>
                </a:cubicBezTo>
                <a:cubicBezTo>
                  <a:pt x="4952714" y="1901912"/>
                  <a:pt x="4980823" y="1895725"/>
                  <a:pt x="5006050" y="1880886"/>
                </a:cubicBezTo>
                <a:cubicBezTo>
                  <a:pt x="5026347" y="1868947"/>
                  <a:pt x="5063924" y="1840375"/>
                  <a:pt x="5063924" y="1840375"/>
                </a:cubicBezTo>
                <a:cubicBezTo>
                  <a:pt x="5071640" y="1828800"/>
                  <a:pt x="5080852" y="1818093"/>
                  <a:pt x="5087073" y="1805651"/>
                </a:cubicBezTo>
                <a:cubicBezTo>
                  <a:pt x="5093511" y="1792774"/>
                  <a:pt x="5118487" y="1718852"/>
                  <a:pt x="5121797" y="1707266"/>
                </a:cubicBezTo>
                <a:cubicBezTo>
                  <a:pt x="5128352" y="1684322"/>
                  <a:pt x="5130297" y="1659973"/>
                  <a:pt x="5139159" y="1637818"/>
                </a:cubicBezTo>
                <a:cubicBezTo>
                  <a:pt x="5157425" y="1592153"/>
                  <a:pt x="5185311" y="1550670"/>
                  <a:pt x="5202820" y="1504709"/>
                </a:cubicBezTo>
                <a:cubicBezTo>
                  <a:pt x="5260631" y="1352956"/>
                  <a:pt x="5236189" y="1424553"/>
                  <a:pt x="5278055" y="1290578"/>
                </a:cubicBezTo>
                <a:cubicBezTo>
                  <a:pt x="5279984" y="1275145"/>
                  <a:pt x="5282060" y="1259730"/>
                  <a:pt x="5283843" y="1244279"/>
                </a:cubicBezTo>
                <a:cubicBezTo>
                  <a:pt x="5287848" y="1209572"/>
                  <a:pt x="5290476" y="1174694"/>
                  <a:pt x="5295417" y="1140107"/>
                </a:cubicBezTo>
                <a:cubicBezTo>
                  <a:pt x="5298199" y="1120631"/>
                  <a:pt x="5304109" y="1101694"/>
                  <a:pt x="5306992" y="1082233"/>
                </a:cubicBezTo>
                <a:cubicBezTo>
                  <a:pt x="5317906" y="1008567"/>
                  <a:pt x="5314738" y="986201"/>
                  <a:pt x="5330141" y="920188"/>
                </a:cubicBezTo>
                <a:cubicBezTo>
                  <a:pt x="5338753" y="883278"/>
                  <a:pt x="5348816" y="846714"/>
                  <a:pt x="5359078" y="810228"/>
                </a:cubicBezTo>
                <a:cubicBezTo>
                  <a:pt x="5413024" y="618419"/>
                  <a:pt x="5423187" y="557135"/>
                  <a:pt x="5497974" y="393540"/>
                </a:cubicBezTo>
                <a:cubicBezTo>
                  <a:pt x="5505541" y="376988"/>
                  <a:pt x="5518550" y="363406"/>
                  <a:pt x="5526911" y="347241"/>
                </a:cubicBezTo>
                <a:cubicBezTo>
                  <a:pt x="5575904" y="252522"/>
                  <a:pt x="5568883" y="254737"/>
                  <a:pt x="5602146" y="190983"/>
                </a:cubicBezTo>
                <a:cubicBezTo>
                  <a:pt x="5619311" y="158084"/>
                  <a:pt x="5640450" y="127051"/>
                  <a:pt x="5654232" y="92598"/>
                </a:cubicBezTo>
                <a:cubicBezTo>
                  <a:pt x="5657522" y="84374"/>
                  <a:pt x="5670702" y="49100"/>
                  <a:pt x="5677382" y="40512"/>
                </a:cubicBezTo>
                <a:cubicBezTo>
                  <a:pt x="5685757" y="29744"/>
                  <a:pt x="5695551" y="19950"/>
                  <a:pt x="5706319" y="11575"/>
                </a:cubicBezTo>
                <a:cubicBezTo>
                  <a:pt x="5713129" y="6278"/>
                  <a:pt x="5721752" y="3858"/>
                  <a:pt x="5729468" y="0"/>
                </a:cubicBezTo>
                <a:cubicBezTo>
                  <a:pt x="5742972" y="3858"/>
                  <a:pt x="5757702" y="4755"/>
                  <a:pt x="5769979" y="11575"/>
                </a:cubicBezTo>
                <a:cubicBezTo>
                  <a:pt x="5850480" y="56298"/>
                  <a:pt x="5860784" y="95077"/>
                  <a:pt x="5926238" y="173621"/>
                </a:cubicBezTo>
                <a:cubicBezTo>
                  <a:pt x="5971087" y="227439"/>
                  <a:pt x="5988122" y="234321"/>
                  <a:pt x="6024622" y="295155"/>
                </a:cubicBezTo>
                <a:cubicBezTo>
                  <a:pt x="6120374" y="454742"/>
                  <a:pt x="6058827" y="356515"/>
                  <a:pt x="6094070" y="434051"/>
                </a:cubicBezTo>
                <a:cubicBezTo>
                  <a:pt x="6099425" y="445832"/>
                  <a:pt x="6106626" y="456760"/>
                  <a:pt x="6111432" y="468775"/>
                </a:cubicBezTo>
                <a:cubicBezTo>
                  <a:pt x="6137512" y="533974"/>
                  <a:pt x="6155264" y="602737"/>
                  <a:pt x="6186668" y="665545"/>
                </a:cubicBezTo>
                <a:cubicBezTo>
                  <a:pt x="6194384" y="680978"/>
                  <a:pt x="6203020" y="695984"/>
                  <a:pt x="6209817" y="711843"/>
                </a:cubicBezTo>
                <a:cubicBezTo>
                  <a:pt x="6226535" y="750851"/>
                  <a:pt x="6218286" y="748821"/>
                  <a:pt x="6232967" y="792866"/>
                </a:cubicBezTo>
                <a:cubicBezTo>
                  <a:pt x="6234896" y="798653"/>
                  <a:pt x="6236351" y="804621"/>
                  <a:pt x="6238754" y="810228"/>
                </a:cubicBezTo>
                <a:cubicBezTo>
                  <a:pt x="6242152" y="818158"/>
                  <a:pt x="6246931" y="825448"/>
                  <a:pt x="6250329" y="833378"/>
                </a:cubicBezTo>
                <a:cubicBezTo>
                  <a:pt x="6252732" y="838985"/>
                  <a:pt x="6256116" y="850740"/>
                  <a:pt x="6256116" y="850740"/>
                </a:cubicBezTo>
              </a:path>
            </a:pathLst>
          </a:custGeom>
          <a:ln w="28575">
            <a:solidFill>
              <a:srgbClr val="FF0000"/>
            </a:solidFill>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GB" sz="1200" dirty="0">
                <a:solidFill>
                  <a:srgbClr val="FF0000"/>
                </a:solidFill>
                <a:effectLst/>
                <a:ea typeface="Calibri" panose="020F0502020204030204" pitchFamily="34" charset="0"/>
                <a:cs typeface="Arial" panose="020B0604020202020204" pitchFamily="34" charset="0"/>
              </a:rPr>
              <a:t> </a:t>
            </a:r>
          </a:p>
        </p:txBody>
      </p:sp>
      <p:sp>
        <p:nvSpPr>
          <p:cNvPr id="566" name="Freeform 565">
            <a:extLst>
              <a:ext uri="{FF2B5EF4-FFF2-40B4-BE49-F238E27FC236}">
                <a16:creationId xmlns:a16="http://schemas.microsoft.com/office/drawing/2014/main" id="{1071AC63-4F2B-144A-9918-84B1BF72848C}"/>
              </a:ext>
            </a:extLst>
          </p:cNvPr>
          <p:cNvSpPr/>
          <p:nvPr/>
        </p:nvSpPr>
        <p:spPr>
          <a:xfrm rot="5400000" flipH="1">
            <a:off x="5630404" y="3043182"/>
            <a:ext cx="1688549" cy="188565"/>
          </a:xfrm>
          <a:custGeom>
            <a:avLst/>
            <a:gdLst>
              <a:gd name="connsiteX0" fmla="*/ 0 w 6256116"/>
              <a:gd name="connsiteY0" fmla="*/ 1238492 h 1909823"/>
              <a:gd name="connsiteX1" fmla="*/ 57873 w 6256116"/>
              <a:gd name="connsiteY1" fmla="*/ 1215342 h 1909823"/>
              <a:gd name="connsiteX2" fmla="*/ 104172 w 6256116"/>
              <a:gd name="connsiteY2" fmla="*/ 1203767 h 1909823"/>
              <a:gd name="connsiteX3" fmla="*/ 179407 w 6256116"/>
              <a:gd name="connsiteY3" fmla="*/ 1215342 h 1909823"/>
              <a:gd name="connsiteX4" fmla="*/ 214131 w 6256116"/>
              <a:gd name="connsiteY4" fmla="*/ 1238492 h 1909823"/>
              <a:gd name="connsiteX5" fmla="*/ 231493 w 6256116"/>
              <a:gd name="connsiteY5" fmla="*/ 1250066 h 1909823"/>
              <a:gd name="connsiteX6" fmla="*/ 254643 w 6256116"/>
              <a:gd name="connsiteY6" fmla="*/ 1302152 h 1909823"/>
              <a:gd name="connsiteX7" fmla="*/ 260430 w 6256116"/>
              <a:gd name="connsiteY7" fmla="*/ 1319514 h 1909823"/>
              <a:gd name="connsiteX8" fmla="*/ 272005 w 6256116"/>
              <a:gd name="connsiteY8" fmla="*/ 1336876 h 1909823"/>
              <a:gd name="connsiteX9" fmla="*/ 295154 w 6256116"/>
              <a:gd name="connsiteY9" fmla="*/ 1388962 h 1909823"/>
              <a:gd name="connsiteX10" fmla="*/ 329878 w 6256116"/>
              <a:gd name="connsiteY10" fmla="*/ 1493135 h 1909823"/>
              <a:gd name="connsiteX11" fmla="*/ 341453 w 6256116"/>
              <a:gd name="connsiteY11" fmla="*/ 1527859 h 1909823"/>
              <a:gd name="connsiteX12" fmla="*/ 347240 w 6256116"/>
              <a:gd name="connsiteY12" fmla="*/ 1545221 h 1909823"/>
              <a:gd name="connsiteX13" fmla="*/ 353027 w 6256116"/>
              <a:gd name="connsiteY13" fmla="*/ 1591519 h 1909823"/>
              <a:gd name="connsiteX14" fmla="*/ 358815 w 6256116"/>
              <a:gd name="connsiteY14" fmla="*/ 1608881 h 1909823"/>
              <a:gd name="connsiteX15" fmla="*/ 370389 w 6256116"/>
              <a:gd name="connsiteY15" fmla="*/ 1649393 h 1909823"/>
              <a:gd name="connsiteX16" fmla="*/ 381964 w 6256116"/>
              <a:gd name="connsiteY16" fmla="*/ 1724628 h 1909823"/>
              <a:gd name="connsiteX17" fmla="*/ 387751 w 6256116"/>
              <a:gd name="connsiteY17" fmla="*/ 1741990 h 1909823"/>
              <a:gd name="connsiteX18" fmla="*/ 410901 w 6256116"/>
              <a:gd name="connsiteY18" fmla="*/ 1776714 h 1909823"/>
              <a:gd name="connsiteX19" fmla="*/ 422475 w 6256116"/>
              <a:gd name="connsiteY19" fmla="*/ 1794076 h 1909823"/>
              <a:gd name="connsiteX20" fmla="*/ 439838 w 6256116"/>
              <a:gd name="connsiteY20" fmla="*/ 1811438 h 1909823"/>
              <a:gd name="connsiteX21" fmla="*/ 491924 w 6256116"/>
              <a:gd name="connsiteY21" fmla="*/ 1799864 h 1909823"/>
              <a:gd name="connsiteX22" fmla="*/ 503498 w 6256116"/>
              <a:gd name="connsiteY22" fmla="*/ 1782502 h 1909823"/>
              <a:gd name="connsiteX23" fmla="*/ 520860 w 6256116"/>
              <a:gd name="connsiteY23" fmla="*/ 1765140 h 1909823"/>
              <a:gd name="connsiteX24" fmla="*/ 538222 w 6256116"/>
              <a:gd name="connsiteY24" fmla="*/ 1730416 h 1909823"/>
              <a:gd name="connsiteX25" fmla="*/ 549797 w 6256116"/>
              <a:gd name="connsiteY25" fmla="*/ 1695692 h 1909823"/>
              <a:gd name="connsiteX26" fmla="*/ 567159 w 6256116"/>
              <a:gd name="connsiteY26" fmla="*/ 1643605 h 1909823"/>
              <a:gd name="connsiteX27" fmla="*/ 572946 w 6256116"/>
              <a:gd name="connsiteY27" fmla="*/ 1626243 h 1909823"/>
              <a:gd name="connsiteX28" fmla="*/ 578734 w 6256116"/>
              <a:gd name="connsiteY28" fmla="*/ 1603094 h 1909823"/>
              <a:gd name="connsiteX29" fmla="*/ 590308 w 6256116"/>
              <a:gd name="connsiteY29" fmla="*/ 1568370 h 1909823"/>
              <a:gd name="connsiteX30" fmla="*/ 596096 w 6256116"/>
              <a:gd name="connsiteY30" fmla="*/ 1551008 h 1909823"/>
              <a:gd name="connsiteX31" fmla="*/ 601883 w 6256116"/>
              <a:gd name="connsiteY31" fmla="*/ 1522071 h 1909823"/>
              <a:gd name="connsiteX32" fmla="*/ 619245 w 6256116"/>
              <a:gd name="connsiteY32" fmla="*/ 1469985 h 1909823"/>
              <a:gd name="connsiteX33" fmla="*/ 630820 w 6256116"/>
              <a:gd name="connsiteY33" fmla="*/ 1423686 h 1909823"/>
              <a:gd name="connsiteX34" fmla="*/ 636607 w 6256116"/>
              <a:gd name="connsiteY34" fmla="*/ 1400537 h 1909823"/>
              <a:gd name="connsiteX35" fmla="*/ 648182 w 6256116"/>
              <a:gd name="connsiteY35" fmla="*/ 1365813 h 1909823"/>
              <a:gd name="connsiteX36" fmla="*/ 653969 w 6256116"/>
              <a:gd name="connsiteY36" fmla="*/ 1348451 h 1909823"/>
              <a:gd name="connsiteX37" fmla="*/ 659757 w 6256116"/>
              <a:gd name="connsiteY37" fmla="*/ 1325302 h 1909823"/>
              <a:gd name="connsiteX38" fmla="*/ 671331 w 6256116"/>
              <a:gd name="connsiteY38" fmla="*/ 1302152 h 1909823"/>
              <a:gd name="connsiteX39" fmla="*/ 688693 w 6256116"/>
              <a:gd name="connsiteY39" fmla="*/ 1255854 h 1909823"/>
              <a:gd name="connsiteX40" fmla="*/ 729205 w 6256116"/>
              <a:gd name="connsiteY40" fmla="*/ 1192193 h 1909823"/>
              <a:gd name="connsiteX41" fmla="*/ 740779 w 6256116"/>
              <a:gd name="connsiteY41" fmla="*/ 1174831 h 1909823"/>
              <a:gd name="connsiteX42" fmla="*/ 758141 w 6256116"/>
              <a:gd name="connsiteY42" fmla="*/ 1134319 h 1909823"/>
              <a:gd name="connsiteX43" fmla="*/ 763929 w 6256116"/>
              <a:gd name="connsiteY43" fmla="*/ 1116957 h 1909823"/>
              <a:gd name="connsiteX44" fmla="*/ 781291 w 6256116"/>
              <a:gd name="connsiteY44" fmla="*/ 1088021 h 1909823"/>
              <a:gd name="connsiteX45" fmla="*/ 787078 w 6256116"/>
              <a:gd name="connsiteY45" fmla="*/ 1070659 h 1909823"/>
              <a:gd name="connsiteX46" fmla="*/ 798653 w 6256116"/>
              <a:gd name="connsiteY46" fmla="*/ 1041722 h 1909823"/>
              <a:gd name="connsiteX47" fmla="*/ 821802 w 6256116"/>
              <a:gd name="connsiteY47" fmla="*/ 1006998 h 1909823"/>
              <a:gd name="connsiteX48" fmla="*/ 833377 w 6256116"/>
              <a:gd name="connsiteY48" fmla="*/ 989636 h 1909823"/>
              <a:gd name="connsiteX49" fmla="*/ 862313 w 6256116"/>
              <a:gd name="connsiteY49" fmla="*/ 943337 h 1909823"/>
              <a:gd name="connsiteX50" fmla="*/ 891250 w 6256116"/>
              <a:gd name="connsiteY50" fmla="*/ 902826 h 1909823"/>
              <a:gd name="connsiteX51" fmla="*/ 908612 w 6256116"/>
              <a:gd name="connsiteY51" fmla="*/ 873889 h 1909823"/>
              <a:gd name="connsiteX52" fmla="*/ 954911 w 6256116"/>
              <a:gd name="connsiteY52" fmla="*/ 810228 h 1909823"/>
              <a:gd name="connsiteX53" fmla="*/ 972273 w 6256116"/>
              <a:gd name="connsiteY53" fmla="*/ 769717 h 1909823"/>
              <a:gd name="connsiteX54" fmla="*/ 1001210 w 6256116"/>
              <a:gd name="connsiteY54" fmla="*/ 729205 h 1909823"/>
              <a:gd name="connsiteX55" fmla="*/ 1012784 w 6256116"/>
              <a:gd name="connsiteY55" fmla="*/ 706056 h 1909823"/>
              <a:gd name="connsiteX56" fmla="*/ 1047508 w 6256116"/>
              <a:gd name="connsiteY56" fmla="*/ 665545 h 1909823"/>
              <a:gd name="connsiteX57" fmla="*/ 1082232 w 6256116"/>
              <a:gd name="connsiteY57" fmla="*/ 642395 h 1909823"/>
              <a:gd name="connsiteX58" fmla="*/ 1099594 w 6256116"/>
              <a:gd name="connsiteY58" fmla="*/ 636608 h 1909823"/>
              <a:gd name="connsiteX59" fmla="*/ 1116957 w 6256116"/>
              <a:gd name="connsiteY59" fmla="*/ 642395 h 1909823"/>
              <a:gd name="connsiteX60" fmla="*/ 1151681 w 6256116"/>
              <a:gd name="connsiteY60" fmla="*/ 671332 h 1909823"/>
              <a:gd name="connsiteX61" fmla="*/ 1174830 w 6256116"/>
              <a:gd name="connsiteY61" fmla="*/ 706056 h 1909823"/>
              <a:gd name="connsiteX62" fmla="*/ 1197979 w 6256116"/>
              <a:gd name="connsiteY62" fmla="*/ 740780 h 1909823"/>
              <a:gd name="connsiteX63" fmla="*/ 1209554 w 6256116"/>
              <a:gd name="connsiteY63" fmla="*/ 775504 h 1909823"/>
              <a:gd name="connsiteX64" fmla="*/ 1215341 w 6256116"/>
              <a:gd name="connsiteY64" fmla="*/ 792866 h 1909823"/>
              <a:gd name="connsiteX65" fmla="*/ 1226916 w 6256116"/>
              <a:gd name="connsiteY65" fmla="*/ 810228 h 1909823"/>
              <a:gd name="connsiteX66" fmla="*/ 1284789 w 6256116"/>
              <a:gd name="connsiteY66" fmla="*/ 804441 h 1909823"/>
              <a:gd name="connsiteX67" fmla="*/ 1302151 w 6256116"/>
              <a:gd name="connsiteY67" fmla="*/ 787079 h 1909823"/>
              <a:gd name="connsiteX68" fmla="*/ 1336875 w 6256116"/>
              <a:gd name="connsiteY68" fmla="*/ 734993 h 1909823"/>
              <a:gd name="connsiteX69" fmla="*/ 1360025 w 6256116"/>
              <a:gd name="connsiteY69" fmla="*/ 694481 h 1909823"/>
              <a:gd name="connsiteX70" fmla="*/ 1377387 w 6256116"/>
              <a:gd name="connsiteY70" fmla="*/ 659757 h 1909823"/>
              <a:gd name="connsiteX71" fmla="*/ 1383174 w 6256116"/>
              <a:gd name="connsiteY71" fmla="*/ 642395 h 1909823"/>
              <a:gd name="connsiteX72" fmla="*/ 1394749 w 6256116"/>
              <a:gd name="connsiteY72" fmla="*/ 619246 h 1909823"/>
              <a:gd name="connsiteX73" fmla="*/ 1412111 w 6256116"/>
              <a:gd name="connsiteY73" fmla="*/ 584522 h 1909823"/>
              <a:gd name="connsiteX74" fmla="*/ 1417898 w 6256116"/>
              <a:gd name="connsiteY74" fmla="*/ 567160 h 1909823"/>
              <a:gd name="connsiteX75" fmla="*/ 1446835 w 6256116"/>
              <a:gd name="connsiteY75" fmla="*/ 526648 h 1909823"/>
              <a:gd name="connsiteX76" fmla="*/ 1469984 w 6256116"/>
              <a:gd name="connsiteY76" fmla="*/ 468775 h 1909823"/>
              <a:gd name="connsiteX77" fmla="*/ 1481559 w 6256116"/>
              <a:gd name="connsiteY77" fmla="*/ 451413 h 1909823"/>
              <a:gd name="connsiteX78" fmla="*/ 1498921 w 6256116"/>
              <a:gd name="connsiteY78" fmla="*/ 434051 h 1909823"/>
              <a:gd name="connsiteX79" fmla="*/ 1522070 w 6256116"/>
              <a:gd name="connsiteY79" fmla="*/ 387752 h 1909823"/>
              <a:gd name="connsiteX80" fmla="*/ 1556794 w 6256116"/>
              <a:gd name="connsiteY80" fmla="*/ 347241 h 1909823"/>
              <a:gd name="connsiteX81" fmla="*/ 1568369 w 6256116"/>
              <a:gd name="connsiteY81" fmla="*/ 318304 h 1909823"/>
              <a:gd name="connsiteX82" fmla="*/ 1597306 w 6256116"/>
              <a:gd name="connsiteY82" fmla="*/ 272005 h 1909823"/>
              <a:gd name="connsiteX83" fmla="*/ 1626243 w 6256116"/>
              <a:gd name="connsiteY83" fmla="*/ 243069 h 1909823"/>
              <a:gd name="connsiteX84" fmla="*/ 1637817 w 6256116"/>
              <a:gd name="connsiteY84" fmla="*/ 225707 h 1909823"/>
              <a:gd name="connsiteX85" fmla="*/ 1655179 w 6256116"/>
              <a:gd name="connsiteY85" fmla="*/ 208345 h 1909823"/>
              <a:gd name="connsiteX86" fmla="*/ 1695691 w 6256116"/>
              <a:gd name="connsiteY86" fmla="*/ 162046 h 1909823"/>
              <a:gd name="connsiteX87" fmla="*/ 1724627 w 6256116"/>
              <a:gd name="connsiteY87" fmla="*/ 127322 h 1909823"/>
              <a:gd name="connsiteX88" fmla="*/ 1747777 w 6256116"/>
              <a:gd name="connsiteY88" fmla="*/ 109960 h 1909823"/>
              <a:gd name="connsiteX89" fmla="*/ 1765139 w 6256116"/>
              <a:gd name="connsiteY89" fmla="*/ 92598 h 1909823"/>
              <a:gd name="connsiteX90" fmla="*/ 1799863 w 6256116"/>
              <a:gd name="connsiteY90" fmla="*/ 75236 h 1909823"/>
              <a:gd name="connsiteX91" fmla="*/ 1840374 w 6256116"/>
              <a:gd name="connsiteY91" fmla="*/ 92598 h 1909823"/>
              <a:gd name="connsiteX92" fmla="*/ 1869311 w 6256116"/>
              <a:gd name="connsiteY92" fmla="*/ 127322 h 1909823"/>
              <a:gd name="connsiteX93" fmla="*/ 1886673 w 6256116"/>
              <a:gd name="connsiteY93" fmla="*/ 162046 h 1909823"/>
              <a:gd name="connsiteX94" fmla="*/ 1898248 w 6256116"/>
              <a:gd name="connsiteY94" fmla="*/ 196770 h 1909823"/>
              <a:gd name="connsiteX95" fmla="*/ 1921397 w 6256116"/>
              <a:gd name="connsiteY95" fmla="*/ 237281 h 1909823"/>
              <a:gd name="connsiteX96" fmla="*/ 1938759 w 6256116"/>
              <a:gd name="connsiteY96" fmla="*/ 289367 h 1909823"/>
              <a:gd name="connsiteX97" fmla="*/ 1944546 w 6256116"/>
              <a:gd name="connsiteY97" fmla="*/ 306729 h 1909823"/>
              <a:gd name="connsiteX98" fmla="*/ 1950334 w 6256116"/>
              <a:gd name="connsiteY98" fmla="*/ 324092 h 1909823"/>
              <a:gd name="connsiteX99" fmla="*/ 1956121 w 6256116"/>
              <a:gd name="connsiteY99" fmla="*/ 347241 h 1909823"/>
              <a:gd name="connsiteX100" fmla="*/ 1967696 w 6256116"/>
              <a:gd name="connsiteY100" fmla="*/ 364603 h 1909823"/>
              <a:gd name="connsiteX101" fmla="*/ 1979270 w 6256116"/>
              <a:gd name="connsiteY101" fmla="*/ 387752 h 1909823"/>
              <a:gd name="connsiteX102" fmla="*/ 1990845 w 6256116"/>
              <a:gd name="connsiteY102" fmla="*/ 422476 h 1909823"/>
              <a:gd name="connsiteX103" fmla="*/ 1996632 w 6256116"/>
              <a:gd name="connsiteY103" fmla="*/ 439838 h 1909823"/>
              <a:gd name="connsiteX104" fmla="*/ 2008207 w 6256116"/>
              <a:gd name="connsiteY104" fmla="*/ 457200 h 1909823"/>
              <a:gd name="connsiteX105" fmla="*/ 2025569 w 6256116"/>
              <a:gd name="connsiteY105" fmla="*/ 497712 h 1909823"/>
              <a:gd name="connsiteX106" fmla="*/ 2031357 w 6256116"/>
              <a:gd name="connsiteY106" fmla="*/ 515074 h 1909823"/>
              <a:gd name="connsiteX107" fmla="*/ 2054506 w 6256116"/>
              <a:gd name="connsiteY107" fmla="*/ 549798 h 1909823"/>
              <a:gd name="connsiteX108" fmla="*/ 2083443 w 6256116"/>
              <a:gd name="connsiteY108" fmla="*/ 601884 h 1909823"/>
              <a:gd name="connsiteX109" fmla="*/ 2095017 w 6256116"/>
              <a:gd name="connsiteY109" fmla="*/ 619246 h 1909823"/>
              <a:gd name="connsiteX110" fmla="*/ 2118167 w 6256116"/>
              <a:gd name="connsiteY110" fmla="*/ 653970 h 1909823"/>
              <a:gd name="connsiteX111" fmla="*/ 2147103 w 6256116"/>
              <a:gd name="connsiteY111" fmla="*/ 682907 h 1909823"/>
              <a:gd name="connsiteX112" fmla="*/ 2193402 w 6256116"/>
              <a:gd name="connsiteY112" fmla="*/ 723418 h 1909823"/>
              <a:gd name="connsiteX113" fmla="*/ 2228126 w 6256116"/>
              <a:gd name="connsiteY113" fmla="*/ 746567 h 1909823"/>
              <a:gd name="connsiteX114" fmla="*/ 2286000 w 6256116"/>
              <a:gd name="connsiteY114" fmla="*/ 740780 h 1909823"/>
              <a:gd name="connsiteX115" fmla="*/ 2326511 w 6256116"/>
              <a:gd name="connsiteY115" fmla="*/ 706056 h 1909823"/>
              <a:gd name="connsiteX116" fmla="*/ 2349660 w 6256116"/>
              <a:gd name="connsiteY116" fmla="*/ 671332 h 1909823"/>
              <a:gd name="connsiteX117" fmla="*/ 2361235 w 6256116"/>
              <a:gd name="connsiteY117" fmla="*/ 653970 h 1909823"/>
              <a:gd name="connsiteX118" fmla="*/ 2395959 w 6256116"/>
              <a:gd name="connsiteY118" fmla="*/ 642395 h 1909823"/>
              <a:gd name="connsiteX119" fmla="*/ 2436470 w 6256116"/>
              <a:gd name="connsiteY119" fmla="*/ 682907 h 1909823"/>
              <a:gd name="connsiteX120" fmla="*/ 2459620 w 6256116"/>
              <a:gd name="connsiteY120" fmla="*/ 717631 h 1909823"/>
              <a:gd name="connsiteX121" fmla="*/ 2465407 w 6256116"/>
              <a:gd name="connsiteY121" fmla="*/ 740780 h 1909823"/>
              <a:gd name="connsiteX122" fmla="*/ 2476982 w 6256116"/>
              <a:gd name="connsiteY122" fmla="*/ 775504 h 1909823"/>
              <a:gd name="connsiteX123" fmla="*/ 2482769 w 6256116"/>
              <a:gd name="connsiteY123" fmla="*/ 798654 h 1909823"/>
              <a:gd name="connsiteX124" fmla="*/ 2511706 w 6256116"/>
              <a:gd name="connsiteY124" fmla="*/ 844952 h 1909823"/>
              <a:gd name="connsiteX125" fmla="*/ 2529068 w 6256116"/>
              <a:gd name="connsiteY125" fmla="*/ 868102 h 1909823"/>
              <a:gd name="connsiteX126" fmla="*/ 2563792 w 6256116"/>
              <a:gd name="connsiteY126" fmla="*/ 891251 h 1909823"/>
              <a:gd name="connsiteX127" fmla="*/ 2586941 w 6256116"/>
              <a:gd name="connsiteY127" fmla="*/ 862314 h 1909823"/>
              <a:gd name="connsiteX128" fmla="*/ 2592729 w 6256116"/>
              <a:gd name="connsiteY128" fmla="*/ 844952 h 1909823"/>
              <a:gd name="connsiteX129" fmla="*/ 2610091 w 6256116"/>
              <a:gd name="connsiteY129" fmla="*/ 827590 h 1909823"/>
              <a:gd name="connsiteX130" fmla="*/ 2644815 w 6256116"/>
              <a:gd name="connsiteY130" fmla="*/ 769717 h 1909823"/>
              <a:gd name="connsiteX131" fmla="*/ 2662177 w 6256116"/>
              <a:gd name="connsiteY131" fmla="*/ 775504 h 1909823"/>
              <a:gd name="connsiteX132" fmla="*/ 2679539 w 6256116"/>
              <a:gd name="connsiteY132" fmla="*/ 816016 h 1909823"/>
              <a:gd name="connsiteX133" fmla="*/ 2691113 w 6256116"/>
              <a:gd name="connsiteY133" fmla="*/ 868102 h 1909823"/>
              <a:gd name="connsiteX134" fmla="*/ 2702688 w 6256116"/>
              <a:gd name="connsiteY134" fmla="*/ 897038 h 1909823"/>
              <a:gd name="connsiteX135" fmla="*/ 2714263 w 6256116"/>
              <a:gd name="connsiteY135" fmla="*/ 943337 h 1909823"/>
              <a:gd name="connsiteX136" fmla="*/ 2720050 w 6256116"/>
              <a:gd name="connsiteY136" fmla="*/ 960699 h 1909823"/>
              <a:gd name="connsiteX137" fmla="*/ 2731625 w 6256116"/>
              <a:gd name="connsiteY137" fmla="*/ 989636 h 1909823"/>
              <a:gd name="connsiteX138" fmla="*/ 2743200 w 6256116"/>
              <a:gd name="connsiteY138" fmla="*/ 1030147 h 1909823"/>
              <a:gd name="connsiteX139" fmla="*/ 2754774 w 6256116"/>
              <a:gd name="connsiteY139" fmla="*/ 1047509 h 1909823"/>
              <a:gd name="connsiteX140" fmla="*/ 2766349 w 6256116"/>
              <a:gd name="connsiteY140" fmla="*/ 1088021 h 1909823"/>
              <a:gd name="connsiteX141" fmla="*/ 2777924 w 6256116"/>
              <a:gd name="connsiteY141" fmla="*/ 1105383 h 1909823"/>
              <a:gd name="connsiteX142" fmla="*/ 2789498 w 6256116"/>
              <a:gd name="connsiteY142" fmla="*/ 1157469 h 1909823"/>
              <a:gd name="connsiteX143" fmla="*/ 2801073 w 6256116"/>
              <a:gd name="connsiteY143" fmla="*/ 1174831 h 1909823"/>
              <a:gd name="connsiteX144" fmla="*/ 2818435 w 6256116"/>
              <a:gd name="connsiteY144" fmla="*/ 1221129 h 1909823"/>
              <a:gd name="connsiteX145" fmla="*/ 2830010 w 6256116"/>
              <a:gd name="connsiteY145" fmla="*/ 1261641 h 1909823"/>
              <a:gd name="connsiteX146" fmla="*/ 2847372 w 6256116"/>
              <a:gd name="connsiteY146" fmla="*/ 1313727 h 1909823"/>
              <a:gd name="connsiteX147" fmla="*/ 2858946 w 6256116"/>
              <a:gd name="connsiteY147" fmla="*/ 1331089 h 1909823"/>
              <a:gd name="connsiteX148" fmla="*/ 2870521 w 6256116"/>
              <a:gd name="connsiteY148" fmla="*/ 1383175 h 1909823"/>
              <a:gd name="connsiteX149" fmla="*/ 2882096 w 6256116"/>
              <a:gd name="connsiteY149" fmla="*/ 1417899 h 1909823"/>
              <a:gd name="connsiteX150" fmla="*/ 2887883 w 6256116"/>
              <a:gd name="connsiteY150" fmla="*/ 1446836 h 1909823"/>
              <a:gd name="connsiteX151" fmla="*/ 2911032 w 6256116"/>
              <a:gd name="connsiteY151" fmla="*/ 1510497 h 1909823"/>
              <a:gd name="connsiteX152" fmla="*/ 2916820 w 6256116"/>
              <a:gd name="connsiteY152" fmla="*/ 1545221 h 1909823"/>
              <a:gd name="connsiteX153" fmla="*/ 2934182 w 6256116"/>
              <a:gd name="connsiteY153" fmla="*/ 1568370 h 1909823"/>
              <a:gd name="connsiteX154" fmla="*/ 2945757 w 6256116"/>
              <a:gd name="connsiteY154" fmla="*/ 1597307 h 1909823"/>
              <a:gd name="connsiteX155" fmla="*/ 2957331 w 6256116"/>
              <a:gd name="connsiteY155" fmla="*/ 1620456 h 1909823"/>
              <a:gd name="connsiteX156" fmla="*/ 2986268 w 6256116"/>
              <a:gd name="connsiteY156" fmla="*/ 1666755 h 1909823"/>
              <a:gd name="connsiteX157" fmla="*/ 3026779 w 6256116"/>
              <a:gd name="connsiteY157" fmla="*/ 1741990 h 1909823"/>
              <a:gd name="connsiteX158" fmla="*/ 3038354 w 6256116"/>
              <a:gd name="connsiteY158" fmla="*/ 1759352 h 1909823"/>
              <a:gd name="connsiteX159" fmla="*/ 3096227 w 6256116"/>
              <a:gd name="connsiteY159" fmla="*/ 1840375 h 1909823"/>
              <a:gd name="connsiteX160" fmla="*/ 3113589 w 6256116"/>
              <a:gd name="connsiteY160" fmla="*/ 1857737 h 1909823"/>
              <a:gd name="connsiteX161" fmla="*/ 3136739 w 6256116"/>
              <a:gd name="connsiteY161" fmla="*/ 1869312 h 1909823"/>
              <a:gd name="connsiteX162" fmla="*/ 3177250 w 6256116"/>
              <a:gd name="connsiteY162" fmla="*/ 1898248 h 1909823"/>
              <a:gd name="connsiteX163" fmla="*/ 3200400 w 6256116"/>
              <a:gd name="connsiteY163" fmla="*/ 1904036 h 1909823"/>
              <a:gd name="connsiteX164" fmla="*/ 3235124 w 6256116"/>
              <a:gd name="connsiteY164" fmla="*/ 1898248 h 1909823"/>
              <a:gd name="connsiteX165" fmla="*/ 3258273 w 6256116"/>
              <a:gd name="connsiteY165" fmla="*/ 1863524 h 1909823"/>
              <a:gd name="connsiteX166" fmla="*/ 3264060 w 6256116"/>
              <a:gd name="connsiteY166" fmla="*/ 1846162 h 1909823"/>
              <a:gd name="connsiteX167" fmla="*/ 3281422 w 6256116"/>
              <a:gd name="connsiteY167" fmla="*/ 1788289 h 1909823"/>
              <a:gd name="connsiteX168" fmla="*/ 3287210 w 6256116"/>
              <a:gd name="connsiteY168" fmla="*/ 1736203 h 1909823"/>
              <a:gd name="connsiteX169" fmla="*/ 3292997 w 6256116"/>
              <a:gd name="connsiteY169" fmla="*/ 1707266 h 1909823"/>
              <a:gd name="connsiteX170" fmla="*/ 3310359 w 6256116"/>
              <a:gd name="connsiteY170" fmla="*/ 1597307 h 1909823"/>
              <a:gd name="connsiteX171" fmla="*/ 3327721 w 6256116"/>
              <a:gd name="connsiteY171" fmla="*/ 1481560 h 1909823"/>
              <a:gd name="connsiteX172" fmla="*/ 3339296 w 6256116"/>
              <a:gd name="connsiteY172" fmla="*/ 1458411 h 1909823"/>
              <a:gd name="connsiteX173" fmla="*/ 3379807 w 6256116"/>
              <a:gd name="connsiteY173" fmla="*/ 1441048 h 1909823"/>
              <a:gd name="connsiteX174" fmla="*/ 3391382 w 6256116"/>
              <a:gd name="connsiteY174" fmla="*/ 1464198 h 1909823"/>
              <a:gd name="connsiteX175" fmla="*/ 3402957 w 6256116"/>
              <a:gd name="connsiteY175" fmla="*/ 1481560 h 1909823"/>
              <a:gd name="connsiteX176" fmla="*/ 3431893 w 6256116"/>
              <a:gd name="connsiteY176" fmla="*/ 1533646 h 1909823"/>
              <a:gd name="connsiteX177" fmla="*/ 3449255 w 6256116"/>
              <a:gd name="connsiteY177" fmla="*/ 1579945 h 1909823"/>
              <a:gd name="connsiteX178" fmla="*/ 3472405 w 6256116"/>
              <a:gd name="connsiteY178" fmla="*/ 1660967 h 1909823"/>
              <a:gd name="connsiteX179" fmla="*/ 3472405 w 6256116"/>
              <a:gd name="connsiteY179" fmla="*/ 1660967 h 1909823"/>
              <a:gd name="connsiteX180" fmla="*/ 3495554 w 6256116"/>
              <a:gd name="connsiteY180" fmla="*/ 1724628 h 1909823"/>
              <a:gd name="connsiteX181" fmla="*/ 3501341 w 6256116"/>
              <a:gd name="connsiteY181" fmla="*/ 1741990 h 1909823"/>
              <a:gd name="connsiteX182" fmla="*/ 3518703 w 6256116"/>
              <a:gd name="connsiteY182" fmla="*/ 1765140 h 1909823"/>
              <a:gd name="connsiteX183" fmla="*/ 3547640 w 6256116"/>
              <a:gd name="connsiteY183" fmla="*/ 1817226 h 1909823"/>
              <a:gd name="connsiteX184" fmla="*/ 3570789 w 6256116"/>
              <a:gd name="connsiteY184" fmla="*/ 1828800 h 1909823"/>
              <a:gd name="connsiteX185" fmla="*/ 3605513 w 6256116"/>
              <a:gd name="connsiteY185" fmla="*/ 1817226 h 1909823"/>
              <a:gd name="connsiteX186" fmla="*/ 3651812 w 6256116"/>
              <a:gd name="connsiteY186" fmla="*/ 1770927 h 1909823"/>
              <a:gd name="connsiteX187" fmla="*/ 3663387 w 6256116"/>
              <a:gd name="connsiteY187" fmla="*/ 1753565 h 1909823"/>
              <a:gd name="connsiteX188" fmla="*/ 3686536 w 6256116"/>
              <a:gd name="connsiteY188" fmla="*/ 1724628 h 1909823"/>
              <a:gd name="connsiteX189" fmla="*/ 3715473 w 6256116"/>
              <a:gd name="connsiteY189" fmla="*/ 1672542 h 1909823"/>
              <a:gd name="connsiteX190" fmla="*/ 3727048 w 6256116"/>
              <a:gd name="connsiteY190" fmla="*/ 1655180 h 1909823"/>
              <a:gd name="connsiteX191" fmla="*/ 3744410 w 6256116"/>
              <a:gd name="connsiteY191" fmla="*/ 1666755 h 1909823"/>
              <a:gd name="connsiteX192" fmla="*/ 3761772 w 6256116"/>
              <a:gd name="connsiteY192" fmla="*/ 1707266 h 1909823"/>
              <a:gd name="connsiteX193" fmla="*/ 3784921 w 6256116"/>
              <a:gd name="connsiteY193" fmla="*/ 1765140 h 1909823"/>
              <a:gd name="connsiteX194" fmla="*/ 3825432 w 6256116"/>
              <a:gd name="connsiteY194" fmla="*/ 1823013 h 1909823"/>
              <a:gd name="connsiteX195" fmla="*/ 3837007 w 6256116"/>
              <a:gd name="connsiteY195" fmla="*/ 1840375 h 1909823"/>
              <a:gd name="connsiteX196" fmla="*/ 3854369 w 6256116"/>
              <a:gd name="connsiteY196" fmla="*/ 1863524 h 1909823"/>
              <a:gd name="connsiteX197" fmla="*/ 3865944 w 6256116"/>
              <a:gd name="connsiteY197" fmla="*/ 1880886 h 1909823"/>
              <a:gd name="connsiteX198" fmla="*/ 3883306 w 6256116"/>
              <a:gd name="connsiteY198" fmla="*/ 1892461 h 1909823"/>
              <a:gd name="connsiteX199" fmla="*/ 3912243 w 6256116"/>
              <a:gd name="connsiteY199" fmla="*/ 1909823 h 1909823"/>
              <a:gd name="connsiteX200" fmla="*/ 3975903 w 6256116"/>
              <a:gd name="connsiteY200" fmla="*/ 1904036 h 1909823"/>
              <a:gd name="connsiteX201" fmla="*/ 4039564 w 6256116"/>
              <a:gd name="connsiteY201" fmla="*/ 1851950 h 1909823"/>
              <a:gd name="connsiteX202" fmla="*/ 4062713 w 6256116"/>
              <a:gd name="connsiteY202" fmla="*/ 1817226 h 1909823"/>
              <a:gd name="connsiteX203" fmla="*/ 4074288 w 6256116"/>
              <a:gd name="connsiteY203" fmla="*/ 1788289 h 1909823"/>
              <a:gd name="connsiteX204" fmla="*/ 4091650 w 6256116"/>
              <a:gd name="connsiteY204" fmla="*/ 1713054 h 1909823"/>
              <a:gd name="connsiteX205" fmla="*/ 4097438 w 6256116"/>
              <a:gd name="connsiteY205" fmla="*/ 1371600 h 1909823"/>
              <a:gd name="connsiteX206" fmla="*/ 4114800 w 6256116"/>
              <a:gd name="connsiteY206" fmla="*/ 1296365 h 1909823"/>
              <a:gd name="connsiteX207" fmla="*/ 4201610 w 6256116"/>
              <a:gd name="connsiteY207" fmla="*/ 1070659 h 1909823"/>
              <a:gd name="connsiteX208" fmla="*/ 4218972 w 6256116"/>
              <a:gd name="connsiteY208" fmla="*/ 1041722 h 1909823"/>
              <a:gd name="connsiteX209" fmla="*/ 4282632 w 6256116"/>
              <a:gd name="connsiteY209" fmla="*/ 925975 h 1909823"/>
              <a:gd name="connsiteX210" fmla="*/ 4317357 w 6256116"/>
              <a:gd name="connsiteY210" fmla="*/ 879676 h 1909823"/>
              <a:gd name="connsiteX211" fmla="*/ 4352081 w 6256116"/>
              <a:gd name="connsiteY211" fmla="*/ 844952 h 1909823"/>
              <a:gd name="connsiteX212" fmla="*/ 4386805 w 6256116"/>
              <a:gd name="connsiteY212" fmla="*/ 885464 h 1909823"/>
              <a:gd name="connsiteX213" fmla="*/ 4479402 w 6256116"/>
              <a:gd name="connsiteY213" fmla="*/ 1024360 h 1909823"/>
              <a:gd name="connsiteX214" fmla="*/ 4537275 w 6256116"/>
              <a:gd name="connsiteY214" fmla="*/ 1145894 h 1909823"/>
              <a:gd name="connsiteX215" fmla="*/ 4560425 w 6256116"/>
              <a:gd name="connsiteY215" fmla="*/ 1209555 h 1909823"/>
              <a:gd name="connsiteX216" fmla="*/ 4577787 w 6256116"/>
              <a:gd name="connsiteY216" fmla="*/ 1238492 h 1909823"/>
              <a:gd name="connsiteX217" fmla="*/ 4606724 w 6256116"/>
              <a:gd name="connsiteY217" fmla="*/ 1319514 h 1909823"/>
              <a:gd name="connsiteX218" fmla="*/ 4635660 w 6256116"/>
              <a:gd name="connsiteY218" fmla="*/ 1394750 h 1909823"/>
              <a:gd name="connsiteX219" fmla="*/ 4653022 w 6256116"/>
              <a:gd name="connsiteY219" fmla="*/ 1423686 h 1909823"/>
              <a:gd name="connsiteX220" fmla="*/ 4676172 w 6256116"/>
              <a:gd name="connsiteY220" fmla="*/ 1522071 h 1909823"/>
              <a:gd name="connsiteX221" fmla="*/ 4728258 w 6256116"/>
              <a:gd name="connsiteY221" fmla="*/ 1660967 h 1909823"/>
              <a:gd name="connsiteX222" fmla="*/ 4745620 w 6256116"/>
              <a:gd name="connsiteY222" fmla="*/ 1689904 h 1909823"/>
              <a:gd name="connsiteX223" fmla="*/ 4774557 w 6256116"/>
              <a:gd name="connsiteY223" fmla="*/ 1747778 h 1909823"/>
              <a:gd name="connsiteX224" fmla="*/ 4809281 w 6256116"/>
              <a:gd name="connsiteY224" fmla="*/ 1817226 h 1909823"/>
              <a:gd name="connsiteX225" fmla="*/ 4826643 w 6256116"/>
              <a:gd name="connsiteY225" fmla="*/ 1851950 h 1909823"/>
              <a:gd name="connsiteX226" fmla="*/ 4867154 w 6256116"/>
              <a:gd name="connsiteY226" fmla="*/ 1892461 h 1909823"/>
              <a:gd name="connsiteX227" fmla="*/ 4925027 w 6256116"/>
              <a:gd name="connsiteY227" fmla="*/ 1909823 h 1909823"/>
              <a:gd name="connsiteX228" fmla="*/ 5006050 w 6256116"/>
              <a:gd name="connsiteY228" fmla="*/ 1880886 h 1909823"/>
              <a:gd name="connsiteX229" fmla="*/ 5063924 w 6256116"/>
              <a:gd name="connsiteY229" fmla="*/ 1840375 h 1909823"/>
              <a:gd name="connsiteX230" fmla="*/ 5087073 w 6256116"/>
              <a:gd name="connsiteY230" fmla="*/ 1805651 h 1909823"/>
              <a:gd name="connsiteX231" fmla="*/ 5121797 w 6256116"/>
              <a:gd name="connsiteY231" fmla="*/ 1707266 h 1909823"/>
              <a:gd name="connsiteX232" fmla="*/ 5139159 w 6256116"/>
              <a:gd name="connsiteY232" fmla="*/ 1637818 h 1909823"/>
              <a:gd name="connsiteX233" fmla="*/ 5202820 w 6256116"/>
              <a:gd name="connsiteY233" fmla="*/ 1504709 h 1909823"/>
              <a:gd name="connsiteX234" fmla="*/ 5278055 w 6256116"/>
              <a:gd name="connsiteY234" fmla="*/ 1290578 h 1909823"/>
              <a:gd name="connsiteX235" fmla="*/ 5283843 w 6256116"/>
              <a:gd name="connsiteY235" fmla="*/ 1244279 h 1909823"/>
              <a:gd name="connsiteX236" fmla="*/ 5295417 w 6256116"/>
              <a:gd name="connsiteY236" fmla="*/ 1140107 h 1909823"/>
              <a:gd name="connsiteX237" fmla="*/ 5306992 w 6256116"/>
              <a:gd name="connsiteY237" fmla="*/ 1082233 h 1909823"/>
              <a:gd name="connsiteX238" fmla="*/ 5330141 w 6256116"/>
              <a:gd name="connsiteY238" fmla="*/ 920188 h 1909823"/>
              <a:gd name="connsiteX239" fmla="*/ 5359078 w 6256116"/>
              <a:gd name="connsiteY239" fmla="*/ 810228 h 1909823"/>
              <a:gd name="connsiteX240" fmla="*/ 5497974 w 6256116"/>
              <a:gd name="connsiteY240" fmla="*/ 393540 h 1909823"/>
              <a:gd name="connsiteX241" fmla="*/ 5526911 w 6256116"/>
              <a:gd name="connsiteY241" fmla="*/ 347241 h 1909823"/>
              <a:gd name="connsiteX242" fmla="*/ 5602146 w 6256116"/>
              <a:gd name="connsiteY242" fmla="*/ 190983 h 1909823"/>
              <a:gd name="connsiteX243" fmla="*/ 5654232 w 6256116"/>
              <a:gd name="connsiteY243" fmla="*/ 92598 h 1909823"/>
              <a:gd name="connsiteX244" fmla="*/ 5677382 w 6256116"/>
              <a:gd name="connsiteY244" fmla="*/ 40512 h 1909823"/>
              <a:gd name="connsiteX245" fmla="*/ 5706319 w 6256116"/>
              <a:gd name="connsiteY245" fmla="*/ 11575 h 1909823"/>
              <a:gd name="connsiteX246" fmla="*/ 5729468 w 6256116"/>
              <a:gd name="connsiteY246" fmla="*/ 0 h 1909823"/>
              <a:gd name="connsiteX247" fmla="*/ 5769979 w 6256116"/>
              <a:gd name="connsiteY247" fmla="*/ 11575 h 1909823"/>
              <a:gd name="connsiteX248" fmla="*/ 5926238 w 6256116"/>
              <a:gd name="connsiteY248" fmla="*/ 173621 h 1909823"/>
              <a:gd name="connsiteX249" fmla="*/ 6024622 w 6256116"/>
              <a:gd name="connsiteY249" fmla="*/ 295155 h 1909823"/>
              <a:gd name="connsiteX250" fmla="*/ 6094070 w 6256116"/>
              <a:gd name="connsiteY250" fmla="*/ 434051 h 1909823"/>
              <a:gd name="connsiteX251" fmla="*/ 6111432 w 6256116"/>
              <a:gd name="connsiteY251" fmla="*/ 468775 h 1909823"/>
              <a:gd name="connsiteX252" fmla="*/ 6186668 w 6256116"/>
              <a:gd name="connsiteY252" fmla="*/ 665545 h 1909823"/>
              <a:gd name="connsiteX253" fmla="*/ 6209817 w 6256116"/>
              <a:gd name="connsiteY253" fmla="*/ 711843 h 1909823"/>
              <a:gd name="connsiteX254" fmla="*/ 6232967 w 6256116"/>
              <a:gd name="connsiteY254" fmla="*/ 792866 h 1909823"/>
              <a:gd name="connsiteX255" fmla="*/ 6238754 w 6256116"/>
              <a:gd name="connsiteY255" fmla="*/ 810228 h 1909823"/>
              <a:gd name="connsiteX256" fmla="*/ 6250329 w 6256116"/>
              <a:gd name="connsiteY256" fmla="*/ 833378 h 1909823"/>
              <a:gd name="connsiteX257" fmla="*/ 6256116 w 6256116"/>
              <a:gd name="connsiteY257" fmla="*/ 850740 h 1909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6256116" h="1909823">
                <a:moveTo>
                  <a:pt x="0" y="1238492"/>
                </a:moveTo>
                <a:cubicBezTo>
                  <a:pt x="79048" y="1212142"/>
                  <a:pt x="-1743" y="1240892"/>
                  <a:pt x="57873" y="1215342"/>
                </a:cubicBezTo>
                <a:cubicBezTo>
                  <a:pt x="73441" y="1208670"/>
                  <a:pt x="87194" y="1207163"/>
                  <a:pt x="104172" y="1203767"/>
                </a:cubicBezTo>
                <a:cubicBezTo>
                  <a:pt x="112679" y="1204618"/>
                  <a:pt x="161096" y="1205169"/>
                  <a:pt x="179407" y="1215342"/>
                </a:cubicBezTo>
                <a:cubicBezTo>
                  <a:pt x="191567" y="1222098"/>
                  <a:pt x="202556" y="1230775"/>
                  <a:pt x="214131" y="1238492"/>
                </a:cubicBezTo>
                <a:lnTo>
                  <a:pt x="231493" y="1250066"/>
                </a:lnTo>
                <a:cubicBezTo>
                  <a:pt x="245268" y="1291389"/>
                  <a:pt x="236300" y="1274638"/>
                  <a:pt x="254643" y="1302152"/>
                </a:cubicBezTo>
                <a:cubicBezTo>
                  <a:pt x="256572" y="1307939"/>
                  <a:pt x="257702" y="1314058"/>
                  <a:pt x="260430" y="1319514"/>
                </a:cubicBezTo>
                <a:cubicBezTo>
                  <a:pt x="263541" y="1325735"/>
                  <a:pt x="269180" y="1330520"/>
                  <a:pt x="272005" y="1336876"/>
                </a:cubicBezTo>
                <a:cubicBezTo>
                  <a:pt x="299553" y="1398860"/>
                  <a:pt x="268958" y="1349670"/>
                  <a:pt x="295154" y="1388962"/>
                </a:cubicBezTo>
                <a:lnTo>
                  <a:pt x="329878" y="1493135"/>
                </a:lnTo>
                <a:lnTo>
                  <a:pt x="341453" y="1527859"/>
                </a:lnTo>
                <a:lnTo>
                  <a:pt x="347240" y="1545221"/>
                </a:lnTo>
                <a:cubicBezTo>
                  <a:pt x="349169" y="1560654"/>
                  <a:pt x="350245" y="1576217"/>
                  <a:pt x="353027" y="1591519"/>
                </a:cubicBezTo>
                <a:cubicBezTo>
                  <a:pt x="354118" y="1597521"/>
                  <a:pt x="357139" y="1603015"/>
                  <a:pt x="358815" y="1608881"/>
                </a:cubicBezTo>
                <a:cubicBezTo>
                  <a:pt x="373357" y="1659776"/>
                  <a:pt x="356507" y="1607745"/>
                  <a:pt x="370389" y="1649393"/>
                </a:cubicBezTo>
                <a:cubicBezTo>
                  <a:pt x="375054" y="1691370"/>
                  <a:pt x="372852" y="1692734"/>
                  <a:pt x="381964" y="1724628"/>
                </a:cubicBezTo>
                <a:cubicBezTo>
                  <a:pt x="383640" y="1730494"/>
                  <a:pt x="384788" y="1736657"/>
                  <a:pt x="387751" y="1741990"/>
                </a:cubicBezTo>
                <a:cubicBezTo>
                  <a:pt x="394507" y="1754150"/>
                  <a:pt x="403184" y="1765139"/>
                  <a:pt x="410901" y="1776714"/>
                </a:cubicBezTo>
                <a:cubicBezTo>
                  <a:pt x="414759" y="1782501"/>
                  <a:pt x="417557" y="1789158"/>
                  <a:pt x="422475" y="1794076"/>
                </a:cubicBezTo>
                <a:lnTo>
                  <a:pt x="439838" y="1811438"/>
                </a:lnTo>
                <a:cubicBezTo>
                  <a:pt x="440192" y="1811379"/>
                  <a:pt x="484426" y="1805862"/>
                  <a:pt x="491924" y="1799864"/>
                </a:cubicBezTo>
                <a:cubicBezTo>
                  <a:pt x="497355" y="1795519"/>
                  <a:pt x="499045" y="1787845"/>
                  <a:pt x="503498" y="1782502"/>
                </a:cubicBezTo>
                <a:cubicBezTo>
                  <a:pt x="508738" y="1776214"/>
                  <a:pt x="515073" y="1770927"/>
                  <a:pt x="520860" y="1765140"/>
                </a:cubicBezTo>
                <a:cubicBezTo>
                  <a:pt x="541973" y="1701809"/>
                  <a:pt x="508300" y="1797742"/>
                  <a:pt x="538222" y="1730416"/>
                </a:cubicBezTo>
                <a:cubicBezTo>
                  <a:pt x="543177" y="1719267"/>
                  <a:pt x="545939" y="1707267"/>
                  <a:pt x="549797" y="1695692"/>
                </a:cubicBezTo>
                <a:lnTo>
                  <a:pt x="567159" y="1643605"/>
                </a:lnTo>
                <a:cubicBezTo>
                  <a:pt x="569088" y="1637818"/>
                  <a:pt x="571466" y="1632161"/>
                  <a:pt x="572946" y="1626243"/>
                </a:cubicBezTo>
                <a:cubicBezTo>
                  <a:pt x="574875" y="1618527"/>
                  <a:pt x="576448" y="1610712"/>
                  <a:pt x="578734" y="1603094"/>
                </a:cubicBezTo>
                <a:cubicBezTo>
                  <a:pt x="582240" y="1591408"/>
                  <a:pt x="586450" y="1579945"/>
                  <a:pt x="590308" y="1568370"/>
                </a:cubicBezTo>
                <a:cubicBezTo>
                  <a:pt x="592237" y="1562583"/>
                  <a:pt x="594900" y="1556990"/>
                  <a:pt x="596096" y="1551008"/>
                </a:cubicBezTo>
                <a:cubicBezTo>
                  <a:pt x="598025" y="1541362"/>
                  <a:pt x="599181" y="1531529"/>
                  <a:pt x="601883" y="1522071"/>
                </a:cubicBezTo>
                <a:cubicBezTo>
                  <a:pt x="606911" y="1504474"/>
                  <a:pt x="614806" y="1487740"/>
                  <a:pt x="619245" y="1469985"/>
                </a:cubicBezTo>
                <a:lnTo>
                  <a:pt x="630820" y="1423686"/>
                </a:lnTo>
                <a:cubicBezTo>
                  <a:pt x="632749" y="1415970"/>
                  <a:pt x="634092" y="1408083"/>
                  <a:pt x="636607" y="1400537"/>
                </a:cubicBezTo>
                <a:lnTo>
                  <a:pt x="648182" y="1365813"/>
                </a:lnTo>
                <a:cubicBezTo>
                  <a:pt x="650111" y="1360026"/>
                  <a:pt x="652489" y="1354369"/>
                  <a:pt x="653969" y="1348451"/>
                </a:cubicBezTo>
                <a:cubicBezTo>
                  <a:pt x="655898" y="1340735"/>
                  <a:pt x="656964" y="1332749"/>
                  <a:pt x="659757" y="1325302"/>
                </a:cubicBezTo>
                <a:cubicBezTo>
                  <a:pt x="662786" y="1317224"/>
                  <a:pt x="668013" y="1310116"/>
                  <a:pt x="671331" y="1302152"/>
                </a:cubicBezTo>
                <a:cubicBezTo>
                  <a:pt x="677670" y="1286938"/>
                  <a:pt x="681786" y="1270819"/>
                  <a:pt x="688693" y="1255854"/>
                </a:cubicBezTo>
                <a:cubicBezTo>
                  <a:pt x="694825" y="1242568"/>
                  <a:pt x="722554" y="1202169"/>
                  <a:pt x="729205" y="1192193"/>
                </a:cubicBezTo>
                <a:cubicBezTo>
                  <a:pt x="733063" y="1186406"/>
                  <a:pt x="738579" y="1181429"/>
                  <a:pt x="740779" y="1174831"/>
                </a:cubicBezTo>
                <a:cubicBezTo>
                  <a:pt x="754353" y="1134114"/>
                  <a:pt x="736687" y="1184380"/>
                  <a:pt x="758141" y="1134319"/>
                </a:cubicBezTo>
                <a:cubicBezTo>
                  <a:pt x="760544" y="1128712"/>
                  <a:pt x="761201" y="1122413"/>
                  <a:pt x="763929" y="1116957"/>
                </a:cubicBezTo>
                <a:cubicBezTo>
                  <a:pt x="768960" y="1106896"/>
                  <a:pt x="776261" y="1098082"/>
                  <a:pt x="781291" y="1088021"/>
                </a:cubicBezTo>
                <a:cubicBezTo>
                  <a:pt x="784019" y="1082565"/>
                  <a:pt x="784936" y="1076371"/>
                  <a:pt x="787078" y="1070659"/>
                </a:cubicBezTo>
                <a:cubicBezTo>
                  <a:pt x="790726" y="1060932"/>
                  <a:pt x="793678" y="1050842"/>
                  <a:pt x="798653" y="1041722"/>
                </a:cubicBezTo>
                <a:cubicBezTo>
                  <a:pt x="805314" y="1029510"/>
                  <a:pt x="814086" y="1018573"/>
                  <a:pt x="821802" y="1006998"/>
                </a:cubicBezTo>
                <a:cubicBezTo>
                  <a:pt x="825660" y="1001211"/>
                  <a:pt x="829691" y="995534"/>
                  <a:pt x="833377" y="989636"/>
                </a:cubicBezTo>
                <a:cubicBezTo>
                  <a:pt x="843022" y="974203"/>
                  <a:pt x="851393" y="957896"/>
                  <a:pt x="862313" y="943337"/>
                </a:cubicBezTo>
                <a:cubicBezTo>
                  <a:pt x="875044" y="926363"/>
                  <a:pt x="880674" y="919748"/>
                  <a:pt x="891250" y="902826"/>
                </a:cubicBezTo>
                <a:cubicBezTo>
                  <a:pt x="897212" y="893287"/>
                  <a:pt x="902209" y="883138"/>
                  <a:pt x="908612" y="873889"/>
                </a:cubicBezTo>
                <a:cubicBezTo>
                  <a:pt x="911100" y="870295"/>
                  <a:pt x="945763" y="826237"/>
                  <a:pt x="954911" y="810228"/>
                </a:cubicBezTo>
                <a:cubicBezTo>
                  <a:pt x="1003080" y="725935"/>
                  <a:pt x="939811" y="834640"/>
                  <a:pt x="972273" y="769717"/>
                </a:cubicBezTo>
                <a:cubicBezTo>
                  <a:pt x="978392" y="757480"/>
                  <a:pt x="994661" y="739683"/>
                  <a:pt x="1001210" y="729205"/>
                </a:cubicBezTo>
                <a:cubicBezTo>
                  <a:pt x="1005782" y="721889"/>
                  <a:pt x="1008212" y="713372"/>
                  <a:pt x="1012784" y="706056"/>
                </a:cubicBezTo>
                <a:cubicBezTo>
                  <a:pt x="1020130" y="694302"/>
                  <a:pt x="1035991" y="674503"/>
                  <a:pt x="1047508" y="665545"/>
                </a:cubicBezTo>
                <a:cubicBezTo>
                  <a:pt x="1058489" y="657004"/>
                  <a:pt x="1069035" y="646794"/>
                  <a:pt x="1082232" y="642395"/>
                </a:cubicBezTo>
                <a:lnTo>
                  <a:pt x="1099594" y="636608"/>
                </a:lnTo>
                <a:cubicBezTo>
                  <a:pt x="1105382" y="638537"/>
                  <a:pt x="1111500" y="639667"/>
                  <a:pt x="1116957" y="642395"/>
                </a:cubicBezTo>
                <a:cubicBezTo>
                  <a:pt x="1129115" y="648474"/>
                  <a:pt x="1143537" y="660861"/>
                  <a:pt x="1151681" y="671332"/>
                </a:cubicBezTo>
                <a:cubicBezTo>
                  <a:pt x="1160221" y="682313"/>
                  <a:pt x="1167114" y="694481"/>
                  <a:pt x="1174830" y="706056"/>
                </a:cubicBezTo>
                <a:lnTo>
                  <a:pt x="1197979" y="740780"/>
                </a:lnTo>
                <a:lnTo>
                  <a:pt x="1209554" y="775504"/>
                </a:lnTo>
                <a:cubicBezTo>
                  <a:pt x="1211483" y="781291"/>
                  <a:pt x="1211957" y="787790"/>
                  <a:pt x="1215341" y="792866"/>
                </a:cubicBezTo>
                <a:lnTo>
                  <a:pt x="1226916" y="810228"/>
                </a:lnTo>
                <a:cubicBezTo>
                  <a:pt x="1246207" y="808299"/>
                  <a:pt x="1266259" y="810142"/>
                  <a:pt x="1284789" y="804441"/>
                </a:cubicBezTo>
                <a:cubicBezTo>
                  <a:pt x="1292612" y="802034"/>
                  <a:pt x="1297240" y="793627"/>
                  <a:pt x="1302151" y="787079"/>
                </a:cubicBezTo>
                <a:cubicBezTo>
                  <a:pt x="1314671" y="770386"/>
                  <a:pt x="1327543" y="753657"/>
                  <a:pt x="1336875" y="734993"/>
                </a:cubicBezTo>
                <a:cubicBezTo>
                  <a:pt x="1351561" y="705622"/>
                  <a:pt x="1343664" y="719021"/>
                  <a:pt x="1360025" y="694481"/>
                </a:cubicBezTo>
                <a:cubicBezTo>
                  <a:pt x="1374571" y="650841"/>
                  <a:pt x="1354949" y="704633"/>
                  <a:pt x="1377387" y="659757"/>
                </a:cubicBezTo>
                <a:cubicBezTo>
                  <a:pt x="1380115" y="654301"/>
                  <a:pt x="1380771" y="648002"/>
                  <a:pt x="1383174" y="642395"/>
                </a:cubicBezTo>
                <a:cubicBezTo>
                  <a:pt x="1386572" y="634465"/>
                  <a:pt x="1391351" y="627176"/>
                  <a:pt x="1394749" y="619246"/>
                </a:cubicBezTo>
                <a:cubicBezTo>
                  <a:pt x="1409126" y="585699"/>
                  <a:pt x="1389865" y="617890"/>
                  <a:pt x="1412111" y="584522"/>
                </a:cubicBezTo>
                <a:cubicBezTo>
                  <a:pt x="1414040" y="578735"/>
                  <a:pt x="1415170" y="572616"/>
                  <a:pt x="1417898" y="567160"/>
                </a:cubicBezTo>
                <a:cubicBezTo>
                  <a:pt x="1422128" y="558701"/>
                  <a:pt x="1442906" y="531887"/>
                  <a:pt x="1446835" y="526648"/>
                </a:cubicBezTo>
                <a:cubicBezTo>
                  <a:pt x="1456319" y="498196"/>
                  <a:pt x="1456361" y="492615"/>
                  <a:pt x="1469984" y="468775"/>
                </a:cubicBezTo>
                <a:cubicBezTo>
                  <a:pt x="1473435" y="462736"/>
                  <a:pt x="1477106" y="456756"/>
                  <a:pt x="1481559" y="451413"/>
                </a:cubicBezTo>
                <a:cubicBezTo>
                  <a:pt x="1486799" y="445126"/>
                  <a:pt x="1494527" y="440956"/>
                  <a:pt x="1498921" y="434051"/>
                </a:cubicBezTo>
                <a:cubicBezTo>
                  <a:pt x="1508184" y="419494"/>
                  <a:pt x="1509869" y="399953"/>
                  <a:pt x="1522070" y="387752"/>
                </a:cubicBezTo>
                <a:cubicBezTo>
                  <a:pt x="1536313" y="373510"/>
                  <a:pt x="1547979" y="364872"/>
                  <a:pt x="1556794" y="347241"/>
                </a:cubicBezTo>
                <a:cubicBezTo>
                  <a:pt x="1561440" y="337949"/>
                  <a:pt x="1563723" y="327596"/>
                  <a:pt x="1568369" y="318304"/>
                </a:cubicBezTo>
                <a:cubicBezTo>
                  <a:pt x="1569163" y="316715"/>
                  <a:pt x="1591949" y="278128"/>
                  <a:pt x="1597306" y="272005"/>
                </a:cubicBezTo>
                <a:cubicBezTo>
                  <a:pt x="1606289" y="261739"/>
                  <a:pt x="1617260" y="253335"/>
                  <a:pt x="1626243" y="243069"/>
                </a:cubicBezTo>
                <a:cubicBezTo>
                  <a:pt x="1630823" y="237835"/>
                  <a:pt x="1633364" y="231050"/>
                  <a:pt x="1637817" y="225707"/>
                </a:cubicBezTo>
                <a:cubicBezTo>
                  <a:pt x="1643057" y="219419"/>
                  <a:pt x="1650154" y="214805"/>
                  <a:pt x="1655179" y="208345"/>
                </a:cubicBezTo>
                <a:cubicBezTo>
                  <a:pt x="1691536" y="161601"/>
                  <a:pt x="1662080" y="184454"/>
                  <a:pt x="1695691" y="162046"/>
                </a:cubicBezTo>
                <a:cubicBezTo>
                  <a:pt x="1707597" y="144185"/>
                  <a:pt x="1707298" y="142175"/>
                  <a:pt x="1724627" y="127322"/>
                </a:cubicBezTo>
                <a:cubicBezTo>
                  <a:pt x="1731951" y="121045"/>
                  <a:pt x="1740453" y="116237"/>
                  <a:pt x="1747777" y="109960"/>
                </a:cubicBezTo>
                <a:cubicBezTo>
                  <a:pt x="1753991" y="104634"/>
                  <a:pt x="1758852" y="97838"/>
                  <a:pt x="1765139" y="92598"/>
                </a:cubicBezTo>
                <a:cubicBezTo>
                  <a:pt x="1780098" y="80132"/>
                  <a:pt x="1782461" y="81036"/>
                  <a:pt x="1799863" y="75236"/>
                </a:cubicBezTo>
                <a:cubicBezTo>
                  <a:pt x="1814033" y="79959"/>
                  <a:pt x="1827857" y="83657"/>
                  <a:pt x="1840374" y="92598"/>
                </a:cubicBezTo>
                <a:cubicBezTo>
                  <a:pt x="1854552" y="102725"/>
                  <a:pt x="1860081" y="113478"/>
                  <a:pt x="1869311" y="127322"/>
                </a:cubicBezTo>
                <a:cubicBezTo>
                  <a:pt x="1890413" y="190630"/>
                  <a:pt x="1856760" y="94744"/>
                  <a:pt x="1886673" y="162046"/>
                </a:cubicBezTo>
                <a:cubicBezTo>
                  <a:pt x="1891628" y="173195"/>
                  <a:pt x="1892792" y="185857"/>
                  <a:pt x="1898248" y="196770"/>
                </a:cubicBezTo>
                <a:cubicBezTo>
                  <a:pt x="1912933" y="226140"/>
                  <a:pt x="1905036" y="212741"/>
                  <a:pt x="1921397" y="237281"/>
                </a:cubicBezTo>
                <a:lnTo>
                  <a:pt x="1938759" y="289367"/>
                </a:lnTo>
                <a:lnTo>
                  <a:pt x="1944546" y="306729"/>
                </a:lnTo>
                <a:cubicBezTo>
                  <a:pt x="1946475" y="312517"/>
                  <a:pt x="1948854" y="318173"/>
                  <a:pt x="1950334" y="324092"/>
                </a:cubicBezTo>
                <a:cubicBezTo>
                  <a:pt x="1952263" y="331808"/>
                  <a:pt x="1952988" y="339930"/>
                  <a:pt x="1956121" y="347241"/>
                </a:cubicBezTo>
                <a:cubicBezTo>
                  <a:pt x="1958861" y="353634"/>
                  <a:pt x="1964245" y="358564"/>
                  <a:pt x="1967696" y="364603"/>
                </a:cubicBezTo>
                <a:cubicBezTo>
                  <a:pt x="1971976" y="372093"/>
                  <a:pt x="1976066" y="379742"/>
                  <a:pt x="1979270" y="387752"/>
                </a:cubicBezTo>
                <a:cubicBezTo>
                  <a:pt x="1983801" y="399080"/>
                  <a:pt x="1986987" y="410901"/>
                  <a:pt x="1990845" y="422476"/>
                </a:cubicBezTo>
                <a:cubicBezTo>
                  <a:pt x="1992774" y="428263"/>
                  <a:pt x="1993248" y="434762"/>
                  <a:pt x="1996632" y="439838"/>
                </a:cubicBezTo>
                <a:lnTo>
                  <a:pt x="2008207" y="457200"/>
                </a:lnTo>
                <a:cubicBezTo>
                  <a:pt x="2021775" y="497907"/>
                  <a:pt x="2004119" y="447665"/>
                  <a:pt x="2025569" y="497712"/>
                </a:cubicBezTo>
                <a:cubicBezTo>
                  <a:pt x="2027972" y="503319"/>
                  <a:pt x="2028394" y="509741"/>
                  <a:pt x="2031357" y="515074"/>
                </a:cubicBezTo>
                <a:cubicBezTo>
                  <a:pt x="2038113" y="527234"/>
                  <a:pt x="2054506" y="549798"/>
                  <a:pt x="2054506" y="549798"/>
                </a:cubicBezTo>
                <a:cubicBezTo>
                  <a:pt x="2064692" y="580358"/>
                  <a:pt x="2056908" y="562082"/>
                  <a:pt x="2083443" y="601884"/>
                </a:cubicBezTo>
                <a:cubicBezTo>
                  <a:pt x="2087301" y="607671"/>
                  <a:pt x="2092817" y="612648"/>
                  <a:pt x="2095017" y="619246"/>
                </a:cubicBezTo>
                <a:cubicBezTo>
                  <a:pt x="2105189" y="649759"/>
                  <a:pt x="2094082" y="625067"/>
                  <a:pt x="2118167" y="653970"/>
                </a:cubicBezTo>
                <a:cubicBezTo>
                  <a:pt x="2142281" y="682908"/>
                  <a:pt x="2115271" y="661685"/>
                  <a:pt x="2147103" y="682907"/>
                </a:cubicBezTo>
                <a:cubicBezTo>
                  <a:pt x="2179900" y="732101"/>
                  <a:pt x="2125880" y="655896"/>
                  <a:pt x="2193402" y="723418"/>
                </a:cubicBezTo>
                <a:cubicBezTo>
                  <a:pt x="2215078" y="745094"/>
                  <a:pt x="2202999" y="738192"/>
                  <a:pt x="2228126" y="746567"/>
                </a:cubicBezTo>
                <a:cubicBezTo>
                  <a:pt x="2247417" y="744638"/>
                  <a:pt x="2267043" y="744842"/>
                  <a:pt x="2286000" y="740780"/>
                </a:cubicBezTo>
                <a:cubicBezTo>
                  <a:pt x="2308717" y="735912"/>
                  <a:pt x="2314101" y="723785"/>
                  <a:pt x="2326511" y="706056"/>
                </a:cubicBezTo>
                <a:cubicBezTo>
                  <a:pt x="2334488" y="694660"/>
                  <a:pt x="2341944" y="682907"/>
                  <a:pt x="2349660" y="671332"/>
                </a:cubicBezTo>
                <a:cubicBezTo>
                  <a:pt x="2353518" y="665545"/>
                  <a:pt x="2354636" y="656170"/>
                  <a:pt x="2361235" y="653970"/>
                </a:cubicBezTo>
                <a:lnTo>
                  <a:pt x="2395959" y="642395"/>
                </a:lnTo>
                <a:cubicBezTo>
                  <a:pt x="2460358" y="685329"/>
                  <a:pt x="2415497" y="645156"/>
                  <a:pt x="2436470" y="682907"/>
                </a:cubicBezTo>
                <a:cubicBezTo>
                  <a:pt x="2443226" y="695067"/>
                  <a:pt x="2459620" y="717631"/>
                  <a:pt x="2459620" y="717631"/>
                </a:cubicBezTo>
                <a:cubicBezTo>
                  <a:pt x="2461549" y="725347"/>
                  <a:pt x="2463121" y="733162"/>
                  <a:pt x="2465407" y="740780"/>
                </a:cubicBezTo>
                <a:cubicBezTo>
                  <a:pt x="2468913" y="752466"/>
                  <a:pt x="2474023" y="763667"/>
                  <a:pt x="2476982" y="775504"/>
                </a:cubicBezTo>
                <a:cubicBezTo>
                  <a:pt x="2478911" y="783221"/>
                  <a:pt x="2479539" y="791385"/>
                  <a:pt x="2482769" y="798654"/>
                </a:cubicBezTo>
                <a:cubicBezTo>
                  <a:pt x="2485950" y="805811"/>
                  <a:pt x="2504873" y="835386"/>
                  <a:pt x="2511706" y="844952"/>
                </a:cubicBezTo>
                <a:cubicBezTo>
                  <a:pt x="2517312" y="852801"/>
                  <a:pt x="2521859" y="861694"/>
                  <a:pt x="2529068" y="868102"/>
                </a:cubicBezTo>
                <a:cubicBezTo>
                  <a:pt x="2539465" y="877344"/>
                  <a:pt x="2563792" y="891251"/>
                  <a:pt x="2563792" y="891251"/>
                </a:cubicBezTo>
                <a:cubicBezTo>
                  <a:pt x="2571508" y="881605"/>
                  <a:pt x="2580394" y="872789"/>
                  <a:pt x="2586941" y="862314"/>
                </a:cubicBezTo>
                <a:cubicBezTo>
                  <a:pt x="2590174" y="857141"/>
                  <a:pt x="2589345" y="850028"/>
                  <a:pt x="2592729" y="844952"/>
                </a:cubicBezTo>
                <a:cubicBezTo>
                  <a:pt x="2597269" y="838142"/>
                  <a:pt x="2605066" y="834050"/>
                  <a:pt x="2610091" y="827590"/>
                </a:cubicBezTo>
                <a:cubicBezTo>
                  <a:pt x="2629644" y="802451"/>
                  <a:pt x="2632217" y="794912"/>
                  <a:pt x="2644815" y="769717"/>
                </a:cubicBezTo>
                <a:cubicBezTo>
                  <a:pt x="2650602" y="771646"/>
                  <a:pt x="2657413" y="771693"/>
                  <a:pt x="2662177" y="775504"/>
                </a:cubicBezTo>
                <a:cubicBezTo>
                  <a:pt x="2673942" y="784916"/>
                  <a:pt x="2676892" y="802779"/>
                  <a:pt x="2679539" y="816016"/>
                </a:cubicBezTo>
                <a:cubicBezTo>
                  <a:pt x="2686629" y="851463"/>
                  <a:pt x="2681460" y="842360"/>
                  <a:pt x="2691113" y="868102"/>
                </a:cubicBezTo>
                <a:cubicBezTo>
                  <a:pt x="2694761" y="877829"/>
                  <a:pt x="2699633" y="887109"/>
                  <a:pt x="2702688" y="897038"/>
                </a:cubicBezTo>
                <a:cubicBezTo>
                  <a:pt x="2707366" y="912242"/>
                  <a:pt x="2709233" y="928245"/>
                  <a:pt x="2714263" y="943337"/>
                </a:cubicBezTo>
                <a:cubicBezTo>
                  <a:pt x="2716192" y="949124"/>
                  <a:pt x="2717908" y="954987"/>
                  <a:pt x="2720050" y="960699"/>
                </a:cubicBezTo>
                <a:cubicBezTo>
                  <a:pt x="2723698" y="970426"/>
                  <a:pt x="2728340" y="979780"/>
                  <a:pt x="2731625" y="989636"/>
                </a:cubicBezTo>
                <a:cubicBezTo>
                  <a:pt x="2736066" y="1002959"/>
                  <a:pt x="2737984" y="1017107"/>
                  <a:pt x="2743200" y="1030147"/>
                </a:cubicBezTo>
                <a:cubicBezTo>
                  <a:pt x="2745783" y="1036605"/>
                  <a:pt x="2751663" y="1041288"/>
                  <a:pt x="2754774" y="1047509"/>
                </a:cubicBezTo>
                <a:cubicBezTo>
                  <a:pt x="2766046" y="1070052"/>
                  <a:pt x="2755213" y="1062036"/>
                  <a:pt x="2766349" y="1088021"/>
                </a:cubicBezTo>
                <a:cubicBezTo>
                  <a:pt x="2769089" y="1094414"/>
                  <a:pt x="2774066" y="1099596"/>
                  <a:pt x="2777924" y="1105383"/>
                </a:cubicBezTo>
                <a:cubicBezTo>
                  <a:pt x="2781782" y="1122745"/>
                  <a:pt x="2783874" y="1140596"/>
                  <a:pt x="2789498" y="1157469"/>
                </a:cubicBezTo>
                <a:cubicBezTo>
                  <a:pt x="2791698" y="1164068"/>
                  <a:pt x="2798631" y="1168318"/>
                  <a:pt x="2801073" y="1174831"/>
                </a:cubicBezTo>
                <a:cubicBezTo>
                  <a:pt x="2822527" y="1232042"/>
                  <a:pt x="2791289" y="1180412"/>
                  <a:pt x="2818435" y="1221129"/>
                </a:cubicBezTo>
                <a:cubicBezTo>
                  <a:pt x="2836523" y="1293485"/>
                  <a:pt x="2813407" y="1203533"/>
                  <a:pt x="2830010" y="1261641"/>
                </a:cubicBezTo>
                <a:cubicBezTo>
                  <a:pt x="2837380" y="1287434"/>
                  <a:pt x="2834067" y="1287116"/>
                  <a:pt x="2847372" y="1313727"/>
                </a:cubicBezTo>
                <a:cubicBezTo>
                  <a:pt x="2850482" y="1319948"/>
                  <a:pt x="2855088" y="1325302"/>
                  <a:pt x="2858946" y="1331089"/>
                </a:cubicBezTo>
                <a:cubicBezTo>
                  <a:pt x="2862249" y="1347601"/>
                  <a:pt x="2865619" y="1366836"/>
                  <a:pt x="2870521" y="1383175"/>
                </a:cubicBezTo>
                <a:cubicBezTo>
                  <a:pt x="2874027" y="1394861"/>
                  <a:pt x="2878886" y="1406128"/>
                  <a:pt x="2882096" y="1417899"/>
                </a:cubicBezTo>
                <a:cubicBezTo>
                  <a:pt x="2884684" y="1427389"/>
                  <a:pt x="2885056" y="1437414"/>
                  <a:pt x="2887883" y="1446836"/>
                </a:cubicBezTo>
                <a:cubicBezTo>
                  <a:pt x="2905149" y="1504390"/>
                  <a:pt x="2894811" y="1445613"/>
                  <a:pt x="2911032" y="1510497"/>
                </a:cubicBezTo>
                <a:cubicBezTo>
                  <a:pt x="2913878" y="1521881"/>
                  <a:pt x="2912462" y="1534326"/>
                  <a:pt x="2916820" y="1545221"/>
                </a:cubicBezTo>
                <a:cubicBezTo>
                  <a:pt x="2920402" y="1554177"/>
                  <a:pt x="2929498" y="1559938"/>
                  <a:pt x="2934182" y="1568370"/>
                </a:cubicBezTo>
                <a:cubicBezTo>
                  <a:pt x="2939227" y="1577451"/>
                  <a:pt x="2941538" y="1587814"/>
                  <a:pt x="2945757" y="1597307"/>
                </a:cubicBezTo>
                <a:cubicBezTo>
                  <a:pt x="2949261" y="1605191"/>
                  <a:pt x="2952984" y="1613004"/>
                  <a:pt x="2957331" y="1620456"/>
                </a:cubicBezTo>
                <a:cubicBezTo>
                  <a:pt x="2966501" y="1636176"/>
                  <a:pt x="2977239" y="1650954"/>
                  <a:pt x="2986268" y="1666755"/>
                </a:cubicBezTo>
                <a:cubicBezTo>
                  <a:pt x="3000399" y="1691485"/>
                  <a:pt x="3010979" y="1718291"/>
                  <a:pt x="3026779" y="1741990"/>
                </a:cubicBezTo>
                <a:cubicBezTo>
                  <a:pt x="3030637" y="1747777"/>
                  <a:pt x="3034668" y="1753454"/>
                  <a:pt x="3038354" y="1759352"/>
                </a:cubicBezTo>
                <a:cubicBezTo>
                  <a:pt x="3058672" y="1791861"/>
                  <a:pt x="3065157" y="1809305"/>
                  <a:pt x="3096227" y="1840375"/>
                </a:cubicBezTo>
                <a:cubicBezTo>
                  <a:pt x="3102014" y="1846162"/>
                  <a:pt x="3106929" y="1852980"/>
                  <a:pt x="3113589" y="1857737"/>
                </a:cubicBezTo>
                <a:cubicBezTo>
                  <a:pt x="3120609" y="1862752"/>
                  <a:pt x="3129423" y="1864739"/>
                  <a:pt x="3136739" y="1869312"/>
                </a:cubicBezTo>
                <a:cubicBezTo>
                  <a:pt x="3141058" y="1872011"/>
                  <a:pt x="3169453" y="1894907"/>
                  <a:pt x="3177250" y="1898248"/>
                </a:cubicBezTo>
                <a:cubicBezTo>
                  <a:pt x="3184561" y="1901381"/>
                  <a:pt x="3192683" y="1902107"/>
                  <a:pt x="3200400" y="1904036"/>
                </a:cubicBezTo>
                <a:cubicBezTo>
                  <a:pt x="3211975" y="1902107"/>
                  <a:pt x="3225511" y="1904977"/>
                  <a:pt x="3235124" y="1898248"/>
                </a:cubicBezTo>
                <a:cubicBezTo>
                  <a:pt x="3246520" y="1890270"/>
                  <a:pt x="3258273" y="1863524"/>
                  <a:pt x="3258273" y="1863524"/>
                </a:cubicBezTo>
                <a:cubicBezTo>
                  <a:pt x="3260202" y="1857737"/>
                  <a:pt x="3262307" y="1852005"/>
                  <a:pt x="3264060" y="1846162"/>
                </a:cubicBezTo>
                <a:cubicBezTo>
                  <a:pt x="3283936" y="1779910"/>
                  <a:pt x="3268316" y="1827608"/>
                  <a:pt x="3281422" y="1788289"/>
                </a:cubicBezTo>
                <a:cubicBezTo>
                  <a:pt x="3283351" y="1770927"/>
                  <a:pt x="3284739" y="1753496"/>
                  <a:pt x="3287210" y="1736203"/>
                </a:cubicBezTo>
                <a:cubicBezTo>
                  <a:pt x="3288601" y="1726465"/>
                  <a:pt x="3292018" y="1717054"/>
                  <a:pt x="3292997" y="1707266"/>
                </a:cubicBezTo>
                <a:cubicBezTo>
                  <a:pt x="3303333" y="1603897"/>
                  <a:pt x="3284631" y="1648760"/>
                  <a:pt x="3310359" y="1597307"/>
                </a:cubicBezTo>
                <a:cubicBezTo>
                  <a:pt x="3312441" y="1572316"/>
                  <a:pt x="3313953" y="1509094"/>
                  <a:pt x="3327721" y="1481560"/>
                </a:cubicBezTo>
                <a:cubicBezTo>
                  <a:pt x="3331579" y="1473844"/>
                  <a:pt x="3333773" y="1465039"/>
                  <a:pt x="3339296" y="1458411"/>
                </a:cubicBezTo>
                <a:cubicBezTo>
                  <a:pt x="3349814" y="1445790"/>
                  <a:pt x="3365305" y="1444674"/>
                  <a:pt x="3379807" y="1441048"/>
                </a:cubicBezTo>
                <a:cubicBezTo>
                  <a:pt x="3383665" y="1448765"/>
                  <a:pt x="3387102" y="1456707"/>
                  <a:pt x="3391382" y="1464198"/>
                </a:cubicBezTo>
                <a:cubicBezTo>
                  <a:pt x="3394833" y="1470237"/>
                  <a:pt x="3399271" y="1475662"/>
                  <a:pt x="3402957" y="1481560"/>
                </a:cubicBezTo>
                <a:cubicBezTo>
                  <a:pt x="3409865" y="1492613"/>
                  <a:pt x="3426710" y="1519825"/>
                  <a:pt x="3431893" y="1533646"/>
                </a:cubicBezTo>
                <a:cubicBezTo>
                  <a:pt x="3455534" y="1596689"/>
                  <a:pt x="3417029" y="1515487"/>
                  <a:pt x="3449255" y="1579945"/>
                </a:cubicBezTo>
                <a:cubicBezTo>
                  <a:pt x="3458633" y="1626827"/>
                  <a:pt x="3451932" y="1599549"/>
                  <a:pt x="3472405" y="1660967"/>
                </a:cubicBezTo>
                <a:lnTo>
                  <a:pt x="3472405" y="1660967"/>
                </a:lnTo>
                <a:cubicBezTo>
                  <a:pt x="3482988" y="1703302"/>
                  <a:pt x="3472781" y="1667696"/>
                  <a:pt x="3495554" y="1724628"/>
                </a:cubicBezTo>
                <a:cubicBezTo>
                  <a:pt x="3497820" y="1730292"/>
                  <a:pt x="3498314" y="1736693"/>
                  <a:pt x="3501341" y="1741990"/>
                </a:cubicBezTo>
                <a:cubicBezTo>
                  <a:pt x="3506127" y="1750365"/>
                  <a:pt x="3512916" y="1757423"/>
                  <a:pt x="3518703" y="1765140"/>
                </a:cubicBezTo>
                <a:cubicBezTo>
                  <a:pt x="3524235" y="1781735"/>
                  <a:pt x="3531722" y="1809267"/>
                  <a:pt x="3547640" y="1817226"/>
                </a:cubicBezTo>
                <a:lnTo>
                  <a:pt x="3570789" y="1828800"/>
                </a:lnTo>
                <a:cubicBezTo>
                  <a:pt x="3582364" y="1824942"/>
                  <a:pt x="3594802" y="1823068"/>
                  <a:pt x="3605513" y="1817226"/>
                </a:cubicBezTo>
                <a:cubicBezTo>
                  <a:pt x="3628643" y="1804610"/>
                  <a:pt x="3637454" y="1791028"/>
                  <a:pt x="3651812" y="1770927"/>
                </a:cubicBezTo>
                <a:cubicBezTo>
                  <a:pt x="3655855" y="1765267"/>
                  <a:pt x="3659214" y="1759129"/>
                  <a:pt x="3663387" y="1753565"/>
                </a:cubicBezTo>
                <a:cubicBezTo>
                  <a:pt x="3670798" y="1743683"/>
                  <a:pt x="3679452" y="1734747"/>
                  <a:pt x="3686536" y="1724628"/>
                </a:cubicBezTo>
                <a:cubicBezTo>
                  <a:pt x="3709031" y="1692492"/>
                  <a:pt x="3698335" y="1702533"/>
                  <a:pt x="3715473" y="1672542"/>
                </a:cubicBezTo>
                <a:cubicBezTo>
                  <a:pt x="3718924" y="1666503"/>
                  <a:pt x="3723190" y="1660967"/>
                  <a:pt x="3727048" y="1655180"/>
                </a:cubicBezTo>
                <a:cubicBezTo>
                  <a:pt x="3732835" y="1659038"/>
                  <a:pt x="3739957" y="1661412"/>
                  <a:pt x="3744410" y="1666755"/>
                </a:cubicBezTo>
                <a:cubicBezTo>
                  <a:pt x="3753977" y="1678236"/>
                  <a:pt x="3756604" y="1693829"/>
                  <a:pt x="3761772" y="1707266"/>
                </a:cubicBezTo>
                <a:cubicBezTo>
                  <a:pt x="3769231" y="1726658"/>
                  <a:pt x="3773396" y="1747852"/>
                  <a:pt x="3784921" y="1765140"/>
                </a:cubicBezTo>
                <a:cubicBezTo>
                  <a:pt x="3838123" y="1844945"/>
                  <a:pt x="3782595" y="1763042"/>
                  <a:pt x="3825432" y="1823013"/>
                </a:cubicBezTo>
                <a:cubicBezTo>
                  <a:pt x="3829475" y="1828673"/>
                  <a:pt x="3832964" y="1834715"/>
                  <a:pt x="3837007" y="1840375"/>
                </a:cubicBezTo>
                <a:cubicBezTo>
                  <a:pt x="3842613" y="1848224"/>
                  <a:pt x="3848763" y="1855675"/>
                  <a:pt x="3854369" y="1863524"/>
                </a:cubicBezTo>
                <a:cubicBezTo>
                  <a:pt x="3858412" y="1869184"/>
                  <a:pt x="3861026" y="1875968"/>
                  <a:pt x="3865944" y="1880886"/>
                </a:cubicBezTo>
                <a:cubicBezTo>
                  <a:pt x="3870862" y="1885804"/>
                  <a:pt x="3877408" y="1888775"/>
                  <a:pt x="3883306" y="1892461"/>
                </a:cubicBezTo>
                <a:cubicBezTo>
                  <a:pt x="3892845" y="1898423"/>
                  <a:pt x="3902597" y="1904036"/>
                  <a:pt x="3912243" y="1909823"/>
                </a:cubicBezTo>
                <a:cubicBezTo>
                  <a:pt x="3933463" y="1907894"/>
                  <a:pt x="3955009" y="1908215"/>
                  <a:pt x="3975903" y="1904036"/>
                </a:cubicBezTo>
                <a:cubicBezTo>
                  <a:pt x="3999942" y="1899228"/>
                  <a:pt x="4028795" y="1864678"/>
                  <a:pt x="4039564" y="1851950"/>
                </a:cubicBezTo>
                <a:cubicBezTo>
                  <a:pt x="4048550" y="1841331"/>
                  <a:pt x="4057547" y="1830142"/>
                  <a:pt x="4062713" y="1817226"/>
                </a:cubicBezTo>
                <a:cubicBezTo>
                  <a:pt x="4066571" y="1807580"/>
                  <a:pt x="4071233" y="1798218"/>
                  <a:pt x="4074288" y="1788289"/>
                </a:cubicBezTo>
                <a:cubicBezTo>
                  <a:pt x="4082267" y="1762359"/>
                  <a:pt x="4086442" y="1739094"/>
                  <a:pt x="4091650" y="1713054"/>
                </a:cubicBezTo>
                <a:cubicBezTo>
                  <a:pt x="4093579" y="1599236"/>
                  <a:pt x="4093937" y="1485381"/>
                  <a:pt x="4097438" y="1371600"/>
                </a:cubicBezTo>
                <a:cubicBezTo>
                  <a:pt x="4098052" y="1351649"/>
                  <a:pt x="4108956" y="1313898"/>
                  <a:pt x="4114800" y="1296365"/>
                </a:cubicBezTo>
                <a:cubicBezTo>
                  <a:pt x="4150887" y="1188105"/>
                  <a:pt x="4157671" y="1158537"/>
                  <a:pt x="4201610" y="1070659"/>
                </a:cubicBezTo>
                <a:cubicBezTo>
                  <a:pt x="4206641" y="1060598"/>
                  <a:pt x="4213639" y="1051626"/>
                  <a:pt x="4218972" y="1041722"/>
                </a:cubicBezTo>
                <a:cubicBezTo>
                  <a:pt x="4252377" y="979684"/>
                  <a:pt x="4236113" y="997542"/>
                  <a:pt x="4282632" y="925975"/>
                </a:cubicBezTo>
                <a:cubicBezTo>
                  <a:pt x="4293146" y="909800"/>
                  <a:pt x="4306376" y="895537"/>
                  <a:pt x="4317357" y="879676"/>
                </a:cubicBezTo>
                <a:cubicBezTo>
                  <a:pt x="4341958" y="844142"/>
                  <a:pt x="4321824" y="855039"/>
                  <a:pt x="4352081" y="844952"/>
                </a:cubicBezTo>
                <a:cubicBezTo>
                  <a:pt x="4363656" y="858456"/>
                  <a:pt x="4375590" y="871660"/>
                  <a:pt x="4386805" y="885464"/>
                </a:cubicBezTo>
                <a:cubicBezTo>
                  <a:pt x="4423561" y="930703"/>
                  <a:pt x="4453546" y="970062"/>
                  <a:pt x="4479402" y="1024360"/>
                </a:cubicBezTo>
                <a:cubicBezTo>
                  <a:pt x="4498693" y="1064871"/>
                  <a:pt x="4521941" y="1103726"/>
                  <a:pt x="4537275" y="1145894"/>
                </a:cubicBezTo>
                <a:cubicBezTo>
                  <a:pt x="4544992" y="1167114"/>
                  <a:pt x="4551375" y="1188868"/>
                  <a:pt x="4560425" y="1209555"/>
                </a:cubicBezTo>
                <a:cubicBezTo>
                  <a:pt x="4564934" y="1219861"/>
                  <a:pt x="4573073" y="1228279"/>
                  <a:pt x="4577787" y="1238492"/>
                </a:cubicBezTo>
                <a:cubicBezTo>
                  <a:pt x="4591498" y="1268199"/>
                  <a:pt x="4595811" y="1289892"/>
                  <a:pt x="4606724" y="1319514"/>
                </a:cubicBezTo>
                <a:cubicBezTo>
                  <a:pt x="4616013" y="1344727"/>
                  <a:pt x="4624747" y="1370196"/>
                  <a:pt x="4635660" y="1394750"/>
                </a:cubicBezTo>
                <a:cubicBezTo>
                  <a:pt x="4640228" y="1405029"/>
                  <a:pt x="4647235" y="1414041"/>
                  <a:pt x="4653022" y="1423686"/>
                </a:cubicBezTo>
                <a:cubicBezTo>
                  <a:pt x="4661164" y="1464390"/>
                  <a:pt x="4662068" y="1471294"/>
                  <a:pt x="4676172" y="1522071"/>
                </a:cubicBezTo>
                <a:cubicBezTo>
                  <a:pt x="4685679" y="1556295"/>
                  <a:pt x="4725614" y="1654885"/>
                  <a:pt x="4728258" y="1660967"/>
                </a:cubicBezTo>
                <a:cubicBezTo>
                  <a:pt x="4732743" y="1671283"/>
                  <a:pt x="4740327" y="1679979"/>
                  <a:pt x="4745620" y="1689904"/>
                </a:cubicBezTo>
                <a:cubicBezTo>
                  <a:pt x="4755770" y="1708935"/>
                  <a:pt x="4765436" y="1728233"/>
                  <a:pt x="4774557" y="1747778"/>
                </a:cubicBezTo>
                <a:cubicBezTo>
                  <a:pt x="4820686" y="1846626"/>
                  <a:pt x="4737890" y="1684644"/>
                  <a:pt x="4809281" y="1817226"/>
                </a:cubicBezTo>
                <a:cubicBezTo>
                  <a:pt x="4815416" y="1828620"/>
                  <a:pt x="4819985" y="1840853"/>
                  <a:pt x="4826643" y="1851950"/>
                </a:cubicBezTo>
                <a:cubicBezTo>
                  <a:pt x="4837446" y="1869954"/>
                  <a:pt x="4848635" y="1882173"/>
                  <a:pt x="4867154" y="1892461"/>
                </a:cubicBezTo>
                <a:cubicBezTo>
                  <a:pt x="4888569" y="1904358"/>
                  <a:pt x="4901673" y="1905152"/>
                  <a:pt x="4925027" y="1909823"/>
                </a:cubicBezTo>
                <a:cubicBezTo>
                  <a:pt x="4952714" y="1901912"/>
                  <a:pt x="4980823" y="1895725"/>
                  <a:pt x="5006050" y="1880886"/>
                </a:cubicBezTo>
                <a:cubicBezTo>
                  <a:pt x="5026347" y="1868947"/>
                  <a:pt x="5063924" y="1840375"/>
                  <a:pt x="5063924" y="1840375"/>
                </a:cubicBezTo>
                <a:cubicBezTo>
                  <a:pt x="5071640" y="1828800"/>
                  <a:pt x="5080852" y="1818093"/>
                  <a:pt x="5087073" y="1805651"/>
                </a:cubicBezTo>
                <a:cubicBezTo>
                  <a:pt x="5093511" y="1792774"/>
                  <a:pt x="5118487" y="1718852"/>
                  <a:pt x="5121797" y="1707266"/>
                </a:cubicBezTo>
                <a:cubicBezTo>
                  <a:pt x="5128352" y="1684322"/>
                  <a:pt x="5130297" y="1659973"/>
                  <a:pt x="5139159" y="1637818"/>
                </a:cubicBezTo>
                <a:cubicBezTo>
                  <a:pt x="5157425" y="1592153"/>
                  <a:pt x="5185311" y="1550670"/>
                  <a:pt x="5202820" y="1504709"/>
                </a:cubicBezTo>
                <a:cubicBezTo>
                  <a:pt x="5260631" y="1352956"/>
                  <a:pt x="5236189" y="1424553"/>
                  <a:pt x="5278055" y="1290578"/>
                </a:cubicBezTo>
                <a:cubicBezTo>
                  <a:pt x="5279984" y="1275145"/>
                  <a:pt x="5282060" y="1259730"/>
                  <a:pt x="5283843" y="1244279"/>
                </a:cubicBezTo>
                <a:cubicBezTo>
                  <a:pt x="5287848" y="1209572"/>
                  <a:pt x="5290476" y="1174694"/>
                  <a:pt x="5295417" y="1140107"/>
                </a:cubicBezTo>
                <a:cubicBezTo>
                  <a:pt x="5298199" y="1120631"/>
                  <a:pt x="5304109" y="1101694"/>
                  <a:pt x="5306992" y="1082233"/>
                </a:cubicBezTo>
                <a:cubicBezTo>
                  <a:pt x="5317906" y="1008567"/>
                  <a:pt x="5314738" y="986201"/>
                  <a:pt x="5330141" y="920188"/>
                </a:cubicBezTo>
                <a:cubicBezTo>
                  <a:pt x="5338753" y="883278"/>
                  <a:pt x="5348816" y="846714"/>
                  <a:pt x="5359078" y="810228"/>
                </a:cubicBezTo>
                <a:cubicBezTo>
                  <a:pt x="5413024" y="618419"/>
                  <a:pt x="5423187" y="557135"/>
                  <a:pt x="5497974" y="393540"/>
                </a:cubicBezTo>
                <a:cubicBezTo>
                  <a:pt x="5505541" y="376988"/>
                  <a:pt x="5518550" y="363406"/>
                  <a:pt x="5526911" y="347241"/>
                </a:cubicBezTo>
                <a:cubicBezTo>
                  <a:pt x="5575904" y="252522"/>
                  <a:pt x="5568883" y="254737"/>
                  <a:pt x="5602146" y="190983"/>
                </a:cubicBezTo>
                <a:cubicBezTo>
                  <a:pt x="5619311" y="158084"/>
                  <a:pt x="5640450" y="127051"/>
                  <a:pt x="5654232" y="92598"/>
                </a:cubicBezTo>
                <a:cubicBezTo>
                  <a:pt x="5657522" y="84374"/>
                  <a:pt x="5670702" y="49100"/>
                  <a:pt x="5677382" y="40512"/>
                </a:cubicBezTo>
                <a:cubicBezTo>
                  <a:pt x="5685757" y="29744"/>
                  <a:pt x="5695551" y="19950"/>
                  <a:pt x="5706319" y="11575"/>
                </a:cubicBezTo>
                <a:cubicBezTo>
                  <a:pt x="5713129" y="6278"/>
                  <a:pt x="5721752" y="3858"/>
                  <a:pt x="5729468" y="0"/>
                </a:cubicBezTo>
                <a:cubicBezTo>
                  <a:pt x="5742972" y="3858"/>
                  <a:pt x="5757702" y="4755"/>
                  <a:pt x="5769979" y="11575"/>
                </a:cubicBezTo>
                <a:cubicBezTo>
                  <a:pt x="5850480" y="56298"/>
                  <a:pt x="5860784" y="95077"/>
                  <a:pt x="5926238" y="173621"/>
                </a:cubicBezTo>
                <a:cubicBezTo>
                  <a:pt x="5971087" y="227439"/>
                  <a:pt x="5988122" y="234321"/>
                  <a:pt x="6024622" y="295155"/>
                </a:cubicBezTo>
                <a:cubicBezTo>
                  <a:pt x="6120374" y="454742"/>
                  <a:pt x="6058827" y="356515"/>
                  <a:pt x="6094070" y="434051"/>
                </a:cubicBezTo>
                <a:cubicBezTo>
                  <a:pt x="6099425" y="445832"/>
                  <a:pt x="6106626" y="456760"/>
                  <a:pt x="6111432" y="468775"/>
                </a:cubicBezTo>
                <a:cubicBezTo>
                  <a:pt x="6137512" y="533974"/>
                  <a:pt x="6155264" y="602737"/>
                  <a:pt x="6186668" y="665545"/>
                </a:cubicBezTo>
                <a:cubicBezTo>
                  <a:pt x="6194384" y="680978"/>
                  <a:pt x="6203020" y="695984"/>
                  <a:pt x="6209817" y="711843"/>
                </a:cubicBezTo>
                <a:cubicBezTo>
                  <a:pt x="6226535" y="750851"/>
                  <a:pt x="6218286" y="748821"/>
                  <a:pt x="6232967" y="792866"/>
                </a:cubicBezTo>
                <a:cubicBezTo>
                  <a:pt x="6234896" y="798653"/>
                  <a:pt x="6236351" y="804621"/>
                  <a:pt x="6238754" y="810228"/>
                </a:cubicBezTo>
                <a:cubicBezTo>
                  <a:pt x="6242152" y="818158"/>
                  <a:pt x="6246931" y="825448"/>
                  <a:pt x="6250329" y="833378"/>
                </a:cubicBezTo>
                <a:cubicBezTo>
                  <a:pt x="6252732" y="838985"/>
                  <a:pt x="6256116" y="850740"/>
                  <a:pt x="6256116" y="850740"/>
                </a:cubicBezTo>
              </a:path>
            </a:pathLst>
          </a:custGeom>
          <a:ln w="28575">
            <a:solidFill>
              <a:srgbClr val="0070C0"/>
            </a:solidFill>
          </a:ln>
        </p:spPr>
        <p:style>
          <a:lnRef idx="1">
            <a:schemeClr val="dk1"/>
          </a:lnRef>
          <a:fillRef idx="0">
            <a:schemeClr val="dk1"/>
          </a:fillRef>
          <a:effectRef idx="0">
            <a:schemeClr val="dk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en-GB" sz="1200" dirty="0">
                <a:effectLst/>
                <a:ea typeface="Calibri" panose="020F0502020204030204" pitchFamily="34" charset="0"/>
                <a:cs typeface="Arial" panose="020B0604020202020204" pitchFamily="34" charset="0"/>
              </a:rPr>
              <a:t> </a:t>
            </a:r>
          </a:p>
        </p:txBody>
      </p:sp>
      <p:sp>
        <p:nvSpPr>
          <p:cNvPr id="281" name="Title 29">
            <a:extLst>
              <a:ext uri="{FF2B5EF4-FFF2-40B4-BE49-F238E27FC236}">
                <a16:creationId xmlns:a16="http://schemas.microsoft.com/office/drawing/2014/main" id="{BC61B261-2403-9E4E-AD1C-52A7180CD490}"/>
              </a:ext>
            </a:extLst>
          </p:cNvPr>
          <p:cNvSpPr txBox="1">
            <a:spLocks/>
          </p:cNvSpPr>
          <p:nvPr/>
        </p:nvSpPr>
        <p:spPr>
          <a:xfrm>
            <a:off x="457200" y="1487908"/>
            <a:ext cx="8408504" cy="507556"/>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85CA"/>
                </a:solidFill>
                <a:latin typeface="Arial"/>
                <a:ea typeface="+mj-ea"/>
                <a:cs typeface="Arial"/>
              </a:defRPr>
            </a:lvl1pPr>
          </a:lstStyle>
          <a:p>
            <a:r>
              <a:rPr lang="en-US" sz="2400" dirty="0"/>
              <a:t>Why Autoencoders? </a:t>
            </a:r>
          </a:p>
        </p:txBody>
      </p:sp>
      <p:pic>
        <p:nvPicPr>
          <p:cNvPr id="283" name="Picture 282" descr="Untitled.png">
            <a:extLst>
              <a:ext uri="{FF2B5EF4-FFF2-40B4-BE49-F238E27FC236}">
                <a16:creationId xmlns:a16="http://schemas.microsoft.com/office/drawing/2014/main" id="{87074725-5B3F-2A47-83B5-408E581C83F4}"/>
              </a:ext>
            </a:extLst>
          </p:cNvPr>
          <p:cNvPicPr/>
          <p:nvPr/>
        </p:nvPicPr>
        <p:blipFill rotWithShape="1">
          <a:blip r:embed="rId3">
            <a:extLst>
              <a:ext uri="{28A0092B-C50C-407E-A947-70E740481C1C}">
                <a14:useLocalDpi xmlns:a14="http://schemas.microsoft.com/office/drawing/2010/main" val="0"/>
              </a:ext>
            </a:extLst>
          </a:blip>
          <a:srcRect l="1463" t="3782" r="1703" b="1747"/>
          <a:stretch/>
        </p:blipFill>
        <p:spPr bwMode="auto">
          <a:xfrm>
            <a:off x="3405536" y="2202841"/>
            <a:ext cx="2851331" cy="1845277"/>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00877684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17B3E74-F17C-664D-950A-40F12ED2A7A5}"/>
              </a:ext>
            </a:extLst>
          </p:cNvPr>
          <p:cNvSpPr>
            <a:spLocks noGrp="1"/>
          </p:cNvSpPr>
          <p:nvPr>
            <p:ph idx="1"/>
          </p:nvPr>
        </p:nvSpPr>
        <p:spPr>
          <a:xfrm>
            <a:off x="457200" y="2627270"/>
            <a:ext cx="3530600" cy="2198731"/>
          </a:xfrm>
        </p:spPr>
        <p:txBody>
          <a:bodyPr/>
          <a:lstStyle/>
          <a:p>
            <a:pPr marL="457200" indent="-457200" algn="just">
              <a:buClr>
                <a:schemeClr val="tx1"/>
              </a:buClr>
              <a:buFont typeface="+mj-lt"/>
              <a:buAutoNum type="arabicPeriod"/>
            </a:pPr>
            <a:r>
              <a:rPr lang="en-GB" sz="2000" kern="0" dirty="0">
                <a:latin typeface="+mj-lt"/>
                <a:ea typeface="Geneva" panose="020B0503030404040204" pitchFamily="34" charset="0"/>
                <a:cs typeface="David" panose="020E0502060401010101" pitchFamily="34" charset="-79"/>
              </a:rPr>
              <a:t>Encode raw data, </a:t>
            </a:r>
            <a:r>
              <a:rPr lang="en-GB" sz="2000" b="1" kern="0" dirty="0">
                <a:latin typeface="Herculanum" panose="02000505000000020004" pitchFamily="2" charset="77"/>
                <a:ea typeface="Brush Script MT" panose="03060802040406070304" pitchFamily="66" charset="-122"/>
                <a:cs typeface="Brush Script MT" panose="03060802040406070304" pitchFamily="66" charset="-122"/>
              </a:rPr>
              <a:t>x</a:t>
            </a:r>
            <a:r>
              <a:rPr lang="en-GB" sz="2000" kern="0" dirty="0">
                <a:latin typeface="+mn-lt"/>
                <a:ea typeface="Geneva" panose="020B0503030404040204" pitchFamily="34" charset="0"/>
                <a:cs typeface="David" panose="020E0502060401010101" pitchFamily="34" charset="-79"/>
              </a:rPr>
              <a:t>, into </a:t>
            </a:r>
            <a:r>
              <a:rPr lang="en-GB" sz="2000" kern="0" dirty="0">
                <a:latin typeface="+mj-lt"/>
                <a:ea typeface="Geneva" panose="020B0503030404040204" pitchFamily="34" charset="0"/>
                <a:cs typeface="David" panose="020E0502060401010101" pitchFamily="34" charset="-79"/>
              </a:rPr>
              <a:t>a new representation, </a:t>
            </a:r>
            <a:r>
              <a:rPr lang="en-GB" sz="2000" b="1" kern="0" dirty="0">
                <a:latin typeface="Herculanum" panose="02000505000000020004" pitchFamily="2" charset="77"/>
                <a:ea typeface="Brush Script MT" panose="03060802040406070304" pitchFamily="66" charset="-122"/>
                <a:cs typeface="Brush Script MT" panose="03060802040406070304" pitchFamily="66" charset="-122"/>
              </a:rPr>
              <a:t>y.</a:t>
            </a:r>
          </a:p>
          <a:p>
            <a:pPr marL="457200" indent="-457200" algn="just">
              <a:buClr>
                <a:schemeClr val="tx1"/>
              </a:buClr>
              <a:buFont typeface="+mj-lt"/>
              <a:buAutoNum type="arabicPeriod"/>
            </a:pPr>
            <a:endParaRPr lang="en-GB" sz="2000" kern="0" dirty="0">
              <a:latin typeface="+mj-lt"/>
              <a:ea typeface="Geneva" panose="020B0503030404040204" pitchFamily="34" charset="0"/>
              <a:cs typeface="David" panose="020E0502060401010101" pitchFamily="34" charset="-79"/>
            </a:endParaRPr>
          </a:p>
          <a:p>
            <a:pPr marL="457200" indent="-457200" algn="just">
              <a:buClr>
                <a:schemeClr val="tx1"/>
              </a:buClr>
              <a:buFont typeface="+mj-lt"/>
              <a:buAutoNum type="arabicPeriod"/>
            </a:pPr>
            <a:r>
              <a:rPr lang="en-GB" sz="2000" dirty="0">
                <a:latin typeface="+mj-lt"/>
                <a:cs typeface="Times New Roman" panose="02020603050405020304" pitchFamily="18" charset="0"/>
              </a:rPr>
              <a:t>Decode </a:t>
            </a:r>
            <a:r>
              <a:rPr lang="en-GB" sz="2000" b="1" kern="0" dirty="0">
                <a:latin typeface="Herculanum" panose="02000505000000020004" pitchFamily="2" charset="77"/>
                <a:ea typeface="Brush Script MT" panose="03060802040406070304" pitchFamily="66" charset="-122"/>
                <a:cs typeface="Brush Script MT" panose="03060802040406070304" pitchFamily="66" charset="-122"/>
              </a:rPr>
              <a:t>y </a:t>
            </a:r>
            <a:r>
              <a:rPr lang="en-GB" sz="2000" kern="0" dirty="0">
                <a:latin typeface="+mj-lt"/>
                <a:ea typeface="Brush Script MT" panose="03060802040406070304" pitchFamily="66" charset="-122"/>
                <a:cs typeface="Times New Roman" panose="02020603050405020304" pitchFamily="18" charset="0"/>
              </a:rPr>
              <a:t>into a privatized version, </a:t>
            </a:r>
            <a:r>
              <a:rPr lang="en-GB" sz="2000" b="1" kern="0" dirty="0">
                <a:latin typeface="Herculanum" panose="02000505000000020004" pitchFamily="2" charset="77"/>
                <a:ea typeface="Brush Script MT" panose="03060802040406070304" pitchFamily="66" charset="-122"/>
                <a:cs typeface="Brush Script MT" panose="03060802040406070304" pitchFamily="66" charset="-122"/>
              </a:rPr>
              <a:t>z</a:t>
            </a:r>
            <a:r>
              <a:rPr lang="en-GB" sz="2000" kern="0" dirty="0">
                <a:latin typeface="+mj-lt"/>
                <a:ea typeface="Brush Script MT" panose="03060802040406070304" pitchFamily="66" charset="-122"/>
                <a:cs typeface="Times New Roman" panose="02020603050405020304" pitchFamily="18" charset="0"/>
              </a:rPr>
              <a:t>,</a:t>
            </a:r>
            <a:r>
              <a:rPr lang="en-GB" sz="2000" dirty="0">
                <a:latin typeface="+mj-lt"/>
                <a:cs typeface="Times New Roman" panose="02020603050405020304" pitchFamily="18" charset="0"/>
              </a:rPr>
              <a:t> using only </a:t>
            </a:r>
            <a:r>
              <a:rPr lang="en-GB" sz="2000" b="1" i="1" dirty="0">
                <a:latin typeface="+mj-lt"/>
                <a:cs typeface="Times New Roman" panose="02020603050405020304" pitchFamily="18" charset="0"/>
              </a:rPr>
              <a:t>whites</a:t>
            </a:r>
            <a:r>
              <a:rPr lang="en-GB" sz="2000" dirty="0">
                <a:latin typeface="+mj-lt"/>
                <a:cs typeface="Times New Roman" panose="02020603050405020304" pitchFamily="18" charset="0"/>
              </a:rPr>
              <a:t> and </a:t>
            </a:r>
            <a:r>
              <a:rPr lang="en-GB" sz="2000" b="1" i="1" dirty="0">
                <a:latin typeface="+mj-lt"/>
                <a:cs typeface="Times New Roman" panose="02020603050405020304" pitchFamily="18" charset="0"/>
              </a:rPr>
              <a:t>greys </a:t>
            </a:r>
            <a:r>
              <a:rPr lang="en-GB" sz="2000" dirty="0">
                <a:latin typeface="+mj-lt"/>
                <a:cs typeface="Times New Roman" panose="02020603050405020304" pitchFamily="18" charset="0"/>
              </a:rPr>
              <a:t>features which have been learnt by the model.</a:t>
            </a:r>
            <a:endParaRPr lang="en-GB" sz="2000" i="1" dirty="0">
              <a:latin typeface="+mj-lt"/>
              <a:cs typeface="Times New Roman" panose="02020603050405020304" pitchFamily="18" charset="0"/>
            </a:endParaRPr>
          </a:p>
        </p:txBody>
      </p:sp>
      <p:sp>
        <p:nvSpPr>
          <p:cNvPr id="281" name="Title 29">
            <a:extLst>
              <a:ext uri="{FF2B5EF4-FFF2-40B4-BE49-F238E27FC236}">
                <a16:creationId xmlns:a16="http://schemas.microsoft.com/office/drawing/2014/main" id="{BC61B261-2403-9E4E-AD1C-52A7180CD490}"/>
              </a:ext>
            </a:extLst>
          </p:cNvPr>
          <p:cNvSpPr txBox="1">
            <a:spLocks/>
          </p:cNvSpPr>
          <p:nvPr/>
        </p:nvSpPr>
        <p:spPr>
          <a:xfrm>
            <a:off x="457200" y="1487908"/>
            <a:ext cx="8408504" cy="507556"/>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85CA"/>
                </a:solidFill>
                <a:latin typeface="Arial"/>
                <a:ea typeface="+mj-ea"/>
                <a:cs typeface="Arial"/>
              </a:defRPr>
            </a:lvl1pPr>
          </a:lstStyle>
          <a:p>
            <a:r>
              <a:rPr lang="en-US" sz="2400" dirty="0"/>
              <a:t>Key Idea: Remove Black Feature While Decoding Data</a:t>
            </a:r>
          </a:p>
        </p:txBody>
      </p:sp>
      <p:pic>
        <p:nvPicPr>
          <p:cNvPr id="3" name="Picture 2">
            <a:extLst>
              <a:ext uri="{FF2B5EF4-FFF2-40B4-BE49-F238E27FC236}">
                <a16:creationId xmlns:a16="http://schemas.microsoft.com/office/drawing/2014/main" id="{ECBC711B-D826-8E4B-8E90-4750A9F12A41}"/>
              </a:ext>
            </a:extLst>
          </p:cNvPr>
          <p:cNvPicPr>
            <a:picLocks noChangeAspect="1"/>
          </p:cNvPicPr>
          <p:nvPr/>
        </p:nvPicPr>
        <p:blipFill>
          <a:blip r:embed="rId3"/>
          <a:stretch>
            <a:fillRect/>
          </a:stretch>
        </p:blipFill>
        <p:spPr>
          <a:xfrm>
            <a:off x="4428066" y="2057127"/>
            <a:ext cx="4275667" cy="4191279"/>
          </a:xfrm>
          <a:prstGeom prst="rect">
            <a:avLst/>
          </a:prstGeom>
        </p:spPr>
      </p:pic>
      <p:pic>
        <p:nvPicPr>
          <p:cNvPr id="280" name="Picture 279" descr="Untitled.png">
            <a:extLst>
              <a:ext uri="{FF2B5EF4-FFF2-40B4-BE49-F238E27FC236}">
                <a16:creationId xmlns:a16="http://schemas.microsoft.com/office/drawing/2014/main" id="{7062F63F-AC9C-1842-B8FF-3075733A903B}"/>
              </a:ext>
            </a:extLst>
          </p:cNvPr>
          <p:cNvPicPr/>
          <p:nvPr/>
        </p:nvPicPr>
        <p:blipFill rotWithShape="1">
          <a:blip r:embed="rId4">
            <a:extLst>
              <a:ext uri="{28A0092B-C50C-407E-A947-70E740481C1C}">
                <a14:useLocalDpi xmlns:a14="http://schemas.microsoft.com/office/drawing/2010/main" val="0"/>
              </a:ext>
            </a:extLst>
          </a:blip>
          <a:srcRect l="1463" t="3782" r="1703" b="1747"/>
          <a:stretch/>
        </p:blipFill>
        <p:spPr bwMode="auto">
          <a:xfrm>
            <a:off x="4716016" y="2080177"/>
            <a:ext cx="3725251" cy="2133449"/>
          </a:xfrm>
          <a:prstGeom prst="roundRect">
            <a:avLst>
              <a:gd name="adj" fmla="val 8594"/>
            </a:avLst>
          </a:prstGeom>
          <a:solidFill>
            <a:srgbClr val="FFFFFF">
              <a:shade val="85000"/>
            </a:srgbClr>
          </a:solidFill>
          <a:ln>
            <a:noFill/>
          </a:ln>
          <a:effectLst/>
        </p:spPr>
      </p:pic>
      <p:sp>
        <p:nvSpPr>
          <p:cNvPr id="6" name="Rectangle 5">
            <a:extLst>
              <a:ext uri="{FF2B5EF4-FFF2-40B4-BE49-F238E27FC236}">
                <a16:creationId xmlns:a16="http://schemas.microsoft.com/office/drawing/2014/main" id="{5FCA0BC5-8186-0640-B392-E3E6568CB897}"/>
              </a:ext>
            </a:extLst>
          </p:cNvPr>
          <p:cNvSpPr/>
          <p:nvPr/>
        </p:nvSpPr>
        <p:spPr>
          <a:xfrm>
            <a:off x="6316133" y="2438400"/>
            <a:ext cx="524934" cy="1363133"/>
          </a:xfrm>
          <a:prstGeom prst="rect">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1" eaLnBrk="1" latinLnBrk="0" hangingPunct="1"/>
            <a:endParaRPr lang="en-US"/>
          </a:p>
        </p:txBody>
      </p:sp>
      <p:sp>
        <p:nvSpPr>
          <p:cNvPr id="7" name="Right Arrow 6">
            <a:extLst>
              <a:ext uri="{FF2B5EF4-FFF2-40B4-BE49-F238E27FC236}">
                <a16:creationId xmlns:a16="http://schemas.microsoft.com/office/drawing/2014/main" id="{70D10419-D3D1-8443-AD98-5294DDAACA11}"/>
              </a:ext>
            </a:extLst>
          </p:cNvPr>
          <p:cNvSpPr/>
          <p:nvPr/>
        </p:nvSpPr>
        <p:spPr>
          <a:xfrm rot="8138869">
            <a:off x="5836931" y="3929757"/>
            <a:ext cx="518137" cy="155645"/>
          </a:xfrm>
          <a:prstGeom prst="rightArrow">
            <a:avLst>
              <a:gd name="adj1" fmla="val 32468"/>
              <a:gd name="adj2" fmla="val 47508"/>
            </a:avLst>
          </a:prstGeom>
        </p:spPr>
        <p:style>
          <a:lnRef idx="1">
            <a:schemeClr val="accent1"/>
          </a:lnRef>
          <a:fillRef idx="3">
            <a:schemeClr val="accent1"/>
          </a:fillRef>
          <a:effectRef idx="2">
            <a:schemeClr val="accent1"/>
          </a:effectRef>
          <a:fontRef idx="minor">
            <a:schemeClr val="lt1"/>
          </a:fontRef>
        </p:style>
        <p:txBody>
          <a:bodyPr rtlCol="0" anchor="ctr"/>
          <a:lstStyle/>
          <a:p>
            <a:pPr marL="0" algn="ctr" defTabSz="457200" rtl="1" eaLnBrk="1" latinLnBrk="0" hangingPunct="1"/>
            <a:endParaRPr lang="en-US"/>
          </a:p>
        </p:txBody>
      </p:sp>
    </p:spTree>
    <p:extLst>
      <p:ext uri="{BB962C8B-B14F-4D97-AF65-F5344CB8AC3E}">
        <p14:creationId xmlns:p14="http://schemas.microsoft.com/office/powerpoint/2010/main" val="4059718944"/>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p:txBody>
          <a:bodyPr/>
          <a:lstStyle/>
          <a:p>
            <a:r>
              <a:rPr lang="en-US" sz="2400" dirty="0"/>
              <a:t>Training the RAE</a:t>
            </a:r>
          </a:p>
        </p:txBody>
      </p:sp>
      <p:pic>
        <p:nvPicPr>
          <p:cNvPr id="6" name="Content Placeholder 5">
            <a:extLst>
              <a:ext uri="{FF2B5EF4-FFF2-40B4-BE49-F238E27FC236}">
                <a16:creationId xmlns:a16="http://schemas.microsoft.com/office/drawing/2014/main" id="{8FBC7A0F-C450-3F4A-B5FA-AD70E23473DA}"/>
              </a:ext>
            </a:extLst>
          </p:cNvPr>
          <p:cNvPicPr>
            <a:picLocks noGrp="1" noChangeAspect="1"/>
          </p:cNvPicPr>
          <p:nvPr>
            <p:ph idx="1"/>
          </p:nvPr>
        </p:nvPicPr>
        <p:blipFill>
          <a:blip r:embed="rId3"/>
          <a:stretch>
            <a:fillRect/>
          </a:stretch>
        </p:blipFill>
        <p:spPr>
          <a:xfrm>
            <a:off x="745066" y="2334099"/>
            <a:ext cx="7239000" cy="2669701"/>
          </a:xfrm>
        </p:spPr>
      </p:pic>
      <p:pic>
        <p:nvPicPr>
          <p:cNvPr id="8" name="Picture 7">
            <a:extLst>
              <a:ext uri="{FF2B5EF4-FFF2-40B4-BE49-F238E27FC236}">
                <a16:creationId xmlns:a16="http://schemas.microsoft.com/office/drawing/2014/main" id="{59015CC5-48B6-B34E-AA89-BC33DBD47E43}"/>
              </a:ext>
            </a:extLst>
          </p:cNvPr>
          <p:cNvPicPr>
            <a:picLocks noChangeAspect="1"/>
          </p:cNvPicPr>
          <p:nvPr/>
        </p:nvPicPr>
        <p:blipFill>
          <a:blip r:embed="rId4"/>
          <a:stretch>
            <a:fillRect/>
          </a:stretch>
        </p:blipFill>
        <p:spPr>
          <a:xfrm>
            <a:off x="1337733" y="5030493"/>
            <a:ext cx="6468533" cy="1259498"/>
          </a:xfrm>
          <a:prstGeom prst="rect">
            <a:avLst/>
          </a:prstGeom>
        </p:spPr>
      </p:pic>
    </p:spTree>
    <p:extLst>
      <p:ext uri="{BB962C8B-B14F-4D97-AF65-F5344CB8AC3E}">
        <p14:creationId xmlns:p14="http://schemas.microsoft.com/office/powerpoint/2010/main" val="79380072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p:txBody>
          <a:bodyPr/>
          <a:lstStyle/>
          <a:p>
            <a:r>
              <a:rPr lang="en-US" sz="2400" dirty="0"/>
              <a:t>A Real-World Case Study</a:t>
            </a:r>
          </a:p>
        </p:txBody>
      </p:sp>
      <p:pic>
        <p:nvPicPr>
          <p:cNvPr id="9" name="Content Placeholder 8">
            <a:extLst>
              <a:ext uri="{FF2B5EF4-FFF2-40B4-BE49-F238E27FC236}">
                <a16:creationId xmlns:a16="http://schemas.microsoft.com/office/drawing/2014/main" id="{F94DF476-8400-9048-B14A-054E1C2CA1EF}"/>
              </a:ext>
            </a:extLst>
          </p:cNvPr>
          <p:cNvPicPr>
            <a:picLocks noGrp="1" noChangeAspect="1"/>
          </p:cNvPicPr>
          <p:nvPr>
            <p:ph idx="1"/>
          </p:nvPr>
        </p:nvPicPr>
        <p:blipFill>
          <a:blip r:embed="rId3"/>
          <a:stretch>
            <a:fillRect/>
          </a:stretch>
        </p:blipFill>
        <p:spPr>
          <a:xfrm>
            <a:off x="3860800" y="1995464"/>
            <a:ext cx="4963000" cy="4347913"/>
          </a:xfrm>
        </p:spPr>
      </p:pic>
      <p:sp>
        <p:nvSpPr>
          <p:cNvPr id="10" name="Content Placeholder 3">
            <a:extLst>
              <a:ext uri="{FF2B5EF4-FFF2-40B4-BE49-F238E27FC236}">
                <a16:creationId xmlns:a16="http://schemas.microsoft.com/office/drawing/2014/main" id="{780327FE-6D18-3845-98AF-24BADB4C7A2B}"/>
              </a:ext>
            </a:extLst>
          </p:cNvPr>
          <p:cNvSpPr txBox="1">
            <a:spLocks/>
          </p:cNvSpPr>
          <p:nvPr/>
        </p:nvSpPr>
        <p:spPr>
          <a:xfrm>
            <a:off x="457199" y="2314668"/>
            <a:ext cx="3232303" cy="3709505"/>
          </a:xfrm>
          <a:prstGeom prst="rect">
            <a:avLst/>
          </a:prstGeom>
        </p:spPr>
        <p:txBody>
          <a:bodyPr vert="horz" lIns="0" tIns="0" rIns="0" bIns="0" rtlCol="0">
            <a:noAutofit/>
          </a:bodyPr>
          <a:lstStyle>
            <a:lvl1pPr marL="342900" indent="-34290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Clr>
                <a:schemeClr val="tx1"/>
              </a:buClr>
              <a:buFont typeface="Arial" panose="020B0604020202020204" pitchFamily="34" charset="0"/>
              <a:buChar char="•"/>
            </a:pPr>
            <a:r>
              <a:rPr lang="en-US" sz="2000" dirty="0">
                <a:latin typeface="+mn-lt"/>
                <a:cs typeface="Times New Roman" panose="02020603050405020304" pitchFamily="18" charset="0"/>
              </a:rPr>
              <a:t>Activity Recognition</a:t>
            </a:r>
          </a:p>
          <a:p>
            <a:pPr algn="just">
              <a:buClr>
                <a:schemeClr val="tx1"/>
              </a:buClr>
              <a:buFont typeface="Arial" panose="020B0604020202020204" pitchFamily="34" charset="0"/>
              <a:buChar char="•"/>
            </a:pPr>
            <a:endParaRPr lang="en-US" sz="2000" dirty="0">
              <a:latin typeface="+mn-lt"/>
              <a:cs typeface="Times New Roman" panose="02020603050405020304" pitchFamily="18" charset="0"/>
            </a:endParaRPr>
          </a:p>
          <a:p>
            <a:pPr algn="just">
              <a:buClr>
                <a:schemeClr val="tx1"/>
              </a:buClr>
              <a:buFont typeface="Arial" panose="020B0604020202020204" pitchFamily="34" charset="0"/>
              <a:buChar char="•"/>
            </a:pPr>
            <a:r>
              <a:rPr lang="en-US" sz="2000" dirty="0">
                <a:cs typeface="Times New Roman" panose="02020603050405020304" pitchFamily="18" charset="0"/>
              </a:rPr>
              <a:t>Three datasets of </a:t>
            </a:r>
            <a:r>
              <a:rPr lang="en-US" sz="2000" dirty="0">
                <a:latin typeface="+mn-lt"/>
                <a:cs typeface="Times New Roman" panose="02020603050405020304" pitchFamily="18" charset="0"/>
              </a:rPr>
              <a:t>Sensor Data generated by wearable devices.</a:t>
            </a:r>
          </a:p>
          <a:p>
            <a:pPr marL="0" indent="0" algn="just">
              <a:buClr>
                <a:schemeClr val="tx1"/>
              </a:buClr>
              <a:buNone/>
            </a:pPr>
            <a:endParaRPr lang="en-US" sz="2000" dirty="0">
              <a:latin typeface="+mn-lt"/>
              <a:cs typeface="Times New Roman" panose="02020603050405020304" pitchFamily="18" charset="0"/>
            </a:endParaRPr>
          </a:p>
          <a:p>
            <a:pPr lvl="1" algn="just">
              <a:buClr>
                <a:schemeClr val="tx1"/>
              </a:buClr>
              <a:buFont typeface="Arial" panose="020B0604020202020204" pitchFamily="34" charset="0"/>
              <a:buChar char="•"/>
            </a:pPr>
            <a:endParaRPr lang="en-US" sz="2000" dirty="0">
              <a:latin typeface="+mn-lt"/>
              <a:cs typeface="Times New Roman" panose="02020603050405020304" pitchFamily="18" charset="0"/>
            </a:endParaRPr>
          </a:p>
        </p:txBody>
      </p:sp>
    </p:spTree>
    <p:extLst>
      <p:ext uri="{BB962C8B-B14F-4D97-AF65-F5344CB8AC3E}">
        <p14:creationId xmlns:p14="http://schemas.microsoft.com/office/powerpoint/2010/main" val="9512693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p:txBody>
          <a:bodyPr/>
          <a:lstStyle/>
          <a:p>
            <a:r>
              <a:rPr lang="en-US" sz="2400" dirty="0"/>
              <a:t>Experimental Setup</a:t>
            </a:r>
          </a:p>
        </p:txBody>
      </p:sp>
      <p:sp>
        <p:nvSpPr>
          <p:cNvPr id="10" name="Content Placeholder 3">
            <a:extLst>
              <a:ext uri="{FF2B5EF4-FFF2-40B4-BE49-F238E27FC236}">
                <a16:creationId xmlns:a16="http://schemas.microsoft.com/office/drawing/2014/main" id="{780327FE-6D18-3845-98AF-24BADB4C7A2B}"/>
              </a:ext>
            </a:extLst>
          </p:cNvPr>
          <p:cNvSpPr txBox="1">
            <a:spLocks/>
          </p:cNvSpPr>
          <p:nvPr/>
        </p:nvSpPr>
        <p:spPr>
          <a:xfrm>
            <a:off x="504923" y="4502457"/>
            <a:ext cx="8422185" cy="1697533"/>
          </a:xfrm>
          <a:prstGeom prst="rect">
            <a:avLst/>
          </a:prstGeom>
        </p:spPr>
        <p:txBody>
          <a:bodyPr vert="horz" lIns="0" tIns="0" rIns="0" bIns="0" rtlCol="0">
            <a:noAutofit/>
          </a:bodyPr>
          <a:lstStyle>
            <a:lvl1pPr marL="342900" indent="-34290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1pPr>
            <a:lvl2pPr marL="742950" indent="-285750" algn="l" defTabSz="457200" rtl="0" eaLnBrk="1" latinLnBrk="0" hangingPunct="1">
              <a:spcBef>
                <a:spcPct val="20000"/>
              </a:spcBef>
              <a:buClr>
                <a:srgbClr val="0085CA"/>
              </a:buClr>
              <a:buFont typeface="Arial"/>
              <a:buChar char="–"/>
              <a:defRPr sz="1800" kern="1200">
                <a:solidFill>
                  <a:schemeClr val="tx1"/>
                </a:solidFill>
                <a:latin typeface="Arial"/>
                <a:ea typeface="+mn-ea"/>
                <a:cs typeface="Arial"/>
              </a:defRPr>
            </a:lvl2pPr>
            <a:lvl3pPr marL="11430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3pPr>
            <a:lvl4pPr marL="16002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4pPr>
            <a:lvl5pPr marL="2057400" indent="-228600" algn="l" defTabSz="457200" rtl="0" eaLnBrk="1" latinLnBrk="0" hangingPunct="1">
              <a:spcBef>
                <a:spcPct val="20000"/>
              </a:spcBef>
              <a:buClr>
                <a:srgbClr val="0085CA"/>
              </a:buClr>
              <a:buFont typeface="Arial"/>
              <a:buChar char="»"/>
              <a:defRPr sz="1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buClr>
                <a:schemeClr val="tx1"/>
              </a:buClr>
              <a:buFont typeface="Arial" panose="020B0604020202020204" pitchFamily="34" charset="0"/>
              <a:buChar char="•"/>
            </a:pPr>
            <a:r>
              <a:rPr lang="en-US" sz="2000" dirty="0">
                <a:latin typeface="+mn-lt"/>
                <a:cs typeface="Times New Roman" panose="02020603050405020304" pitchFamily="18" charset="0"/>
              </a:rPr>
              <a:t>RAE :  A 7-layers Deep Autoencoder</a:t>
            </a:r>
          </a:p>
          <a:p>
            <a:pPr marL="0" indent="0" algn="just">
              <a:buClr>
                <a:schemeClr val="tx1"/>
              </a:buClr>
              <a:buNone/>
            </a:pPr>
            <a:endParaRPr lang="en-US" sz="2000" dirty="0">
              <a:latin typeface="+mn-lt"/>
              <a:cs typeface="Times New Roman" panose="02020603050405020304" pitchFamily="18" charset="0"/>
            </a:endParaRPr>
          </a:p>
          <a:p>
            <a:pPr algn="just">
              <a:buClr>
                <a:schemeClr val="tx1"/>
              </a:buClr>
              <a:buFont typeface="Arial" panose="020B0604020202020204" pitchFamily="34" charset="0"/>
              <a:buChar char="•"/>
            </a:pPr>
            <a:r>
              <a:rPr lang="en-US" sz="2000" dirty="0">
                <a:latin typeface="+mn-lt"/>
                <a:cs typeface="Times New Roman" panose="02020603050405020304" pitchFamily="18" charset="0"/>
              </a:rPr>
              <a:t>Activity Recognizer: A Deep Convolutional Autoencoder</a:t>
            </a:r>
          </a:p>
          <a:p>
            <a:pPr lvl="1" algn="just">
              <a:buClr>
                <a:schemeClr val="tx1"/>
              </a:buClr>
              <a:buFont typeface="Wingdings" pitchFamily="2" charset="2"/>
              <a:buChar char="§"/>
            </a:pPr>
            <a:r>
              <a:rPr lang="en-US" dirty="0">
                <a:latin typeface="+mn-lt"/>
                <a:cs typeface="Times New Roman" panose="02020603050405020304" pitchFamily="18" charset="0"/>
              </a:rPr>
              <a:t>We implemented the state-of-the-art for activity recognition using sensory data</a:t>
            </a:r>
            <a:r>
              <a:rPr lang="en-US" baseline="30000" dirty="0">
                <a:latin typeface="+mn-lt"/>
                <a:cs typeface="Times New Roman" panose="02020603050405020304" pitchFamily="18" charset="0"/>
              </a:rPr>
              <a:t>[1]</a:t>
            </a:r>
          </a:p>
          <a:p>
            <a:pPr lvl="1" algn="just">
              <a:buClr>
                <a:schemeClr val="tx1"/>
              </a:buClr>
              <a:buFont typeface="Arial" panose="020B0604020202020204" pitchFamily="34" charset="0"/>
              <a:buChar char="•"/>
            </a:pPr>
            <a:endParaRPr lang="en-US" sz="2000" dirty="0">
              <a:latin typeface="+mn-lt"/>
              <a:cs typeface="Times New Roman" panose="02020603050405020304" pitchFamily="18" charset="0"/>
            </a:endParaRPr>
          </a:p>
        </p:txBody>
      </p:sp>
      <p:pic>
        <p:nvPicPr>
          <p:cNvPr id="7" name="Picture 6">
            <a:extLst>
              <a:ext uri="{FF2B5EF4-FFF2-40B4-BE49-F238E27FC236}">
                <a16:creationId xmlns:a16="http://schemas.microsoft.com/office/drawing/2014/main" id="{B0D50DF5-9296-CF4F-AB80-83AC06849F17}"/>
              </a:ext>
            </a:extLst>
          </p:cNvPr>
          <p:cNvPicPr>
            <a:picLocks noChangeAspect="1"/>
          </p:cNvPicPr>
          <p:nvPr/>
        </p:nvPicPr>
        <p:blipFill>
          <a:blip r:embed="rId3"/>
          <a:stretch>
            <a:fillRect/>
          </a:stretch>
        </p:blipFill>
        <p:spPr>
          <a:xfrm>
            <a:off x="694267" y="2192104"/>
            <a:ext cx="7992533" cy="2257100"/>
          </a:xfrm>
          <a:prstGeom prst="rect">
            <a:avLst/>
          </a:prstGeom>
        </p:spPr>
      </p:pic>
      <p:sp>
        <p:nvSpPr>
          <p:cNvPr id="8" name="Rectangle 7">
            <a:extLst>
              <a:ext uri="{FF2B5EF4-FFF2-40B4-BE49-F238E27FC236}">
                <a16:creationId xmlns:a16="http://schemas.microsoft.com/office/drawing/2014/main" id="{882237C9-32E5-CC42-8A72-DE3665D309F2}"/>
              </a:ext>
            </a:extLst>
          </p:cNvPr>
          <p:cNvSpPr/>
          <p:nvPr/>
        </p:nvSpPr>
        <p:spPr>
          <a:xfrm>
            <a:off x="-381000" y="6560483"/>
            <a:ext cx="9525000" cy="297517"/>
          </a:xfrm>
          <a:prstGeom prst="rect">
            <a:avLst/>
          </a:prstGeom>
        </p:spPr>
        <p:txBody>
          <a:bodyPr wrap="square">
            <a:spAutoFit/>
          </a:bodyPr>
          <a:lstStyle/>
          <a:p>
            <a:pPr lvl="1" algn="just">
              <a:buClr>
                <a:schemeClr val="tx1"/>
              </a:buClr>
            </a:pPr>
            <a:r>
              <a:rPr lang="en-US" sz="800" dirty="0">
                <a:cs typeface="Times New Roman" panose="02020603050405020304" pitchFamily="18" charset="0"/>
              </a:rPr>
              <a:t>[1] </a:t>
            </a:r>
            <a:r>
              <a:rPr lang="en-GB" sz="800" dirty="0"/>
              <a:t>J. Yang, M. N. Nguyen, P. P. San, X. Li, and S. </a:t>
            </a:r>
            <a:r>
              <a:rPr lang="en-GB" sz="800" dirty="0" err="1"/>
              <a:t>Krishnaswamy</a:t>
            </a:r>
            <a:r>
              <a:rPr lang="en-GB" sz="800" dirty="0"/>
              <a:t>, “Deep convolutional neural networks on multichannel time series for human activity recognition.” in </a:t>
            </a:r>
            <a:r>
              <a:rPr lang="en-GB" sz="800" i="1" dirty="0"/>
              <a:t>IJCAI</a:t>
            </a:r>
            <a:r>
              <a:rPr lang="en-GB" sz="800" dirty="0"/>
              <a:t>, 2015, pp. 3995–4001. </a:t>
            </a:r>
          </a:p>
          <a:p>
            <a:pPr lvl="1" algn="just">
              <a:buClr>
                <a:schemeClr val="tx1"/>
              </a:buClr>
            </a:pPr>
            <a:r>
              <a:rPr lang="en-US" sz="800" baseline="30000" dirty="0">
                <a:cs typeface="Times New Roman" panose="02020603050405020304" pitchFamily="18" charset="0"/>
              </a:rPr>
              <a:t> </a:t>
            </a:r>
          </a:p>
        </p:txBody>
      </p:sp>
    </p:spTree>
    <p:extLst>
      <p:ext uri="{BB962C8B-B14F-4D97-AF65-F5344CB8AC3E}">
        <p14:creationId xmlns:p14="http://schemas.microsoft.com/office/powerpoint/2010/main" val="2595601798"/>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p:txBody>
          <a:bodyPr/>
          <a:lstStyle/>
          <a:p>
            <a:r>
              <a:rPr lang="en-US" sz="2400" dirty="0"/>
              <a:t>Skoda Dataset : </a:t>
            </a:r>
            <a:r>
              <a:rPr lang="en-US" sz="2400" dirty="0">
                <a:solidFill>
                  <a:srgbClr val="7030A0"/>
                </a:solidFill>
              </a:rPr>
              <a:t>F1-Score for Activity Recognition</a:t>
            </a:r>
          </a:p>
        </p:txBody>
      </p:sp>
      <p:pic>
        <p:nvPicPr>
          <p:cNvPr id="12" name="Picture 11">
            <a:extLst>
              <a:ext uri="{FF2B5EF4-FFF2-40B4-BE49-F238E27FC236}">
                <a16:creationId xmlns:a16="http://schemas.microsoft.com/office/drawing/2014/main" id="{B7BBB18A-C518-1149-9841-55A45873D817}"/>
              </a:ext>
            </a:extLst>
          </p:cNvPr>
          <p:cNvPicPr>
            <a:picLocks noChangeAspect="1"/>
          </p:cNvPicPr>
          <p:nvPr/>
        </p:nvPicPr>
        <p:blipFill>
          <a:blip r:embed="rId3"/>
          <a:stretch>
            <a:fillRect/>
          </a:stretch>
        </p:blipFill>
        <p:spPr>
          <a:xfrm>
            <a:off x="463582" y="2157665"/>
            <a:ext cx="6437616" cy="4023510"/>
          </a:xfrm>
          <a:prstGeom prst="rect">
            <a:avLst/>
          </a:prstGeom>
        </p:spPr>
      </p:pic>
      <p:sp>
        <p:nvSpPr>
          <p:cNvPr id="13" name="TextBox 12">
            <a:extLst>
              <a:ext uri="{FF2B5EF4-FFF2-40B4-BE49-F238E27FC236}">
                <a16:creationId xmlns:a16="http://schemas.microsoft.com/office/drawing/2014/main" id="{37B78392-5347-184F-BA6A-0524BB2A544A}"/>
              </a:ext>
            </a:extLst>
          </p:cNvPr>
          <p:cNvSpPr txBox="1"/>
          <p:nvPr/>
        </p:nvSpPr>
        <p:spPr>
          <a:xfrm>
            <a:off x="6773333" y="28252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14" name="TextBox 13">
            <a:extLst>
              <a:ext uri="{FF2B5EF4-FFF2-40B4-BE49-F238E27FC236}">
                <a16:creationId xmlns:a16="http://schemas.microsoft.com/office/drawing/2014/main" id="{D873E4BC-247B-024D-ABEE-768FA08AABCA}"/>
              </a:ext>
            </a:extLst>
          </p:cNvPr>
          <p:cNvSpPr txBox="1"/>
          <p:nvPr/>
        </p:nvSpPr>
        <p:spPr>
          <a:xfrm>
            <a:off x="6773333" y="25175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15" name="TextBox 14">
            <a:extLst>
              <a:ext uri="{FF2B5EF4-FFF2-40B4-BE49-F238E27FC236}">
                <a16:creationId xmlns:a16="http://schemas.microsoft.com/office/drawing/2014/main" id="{95C52A51-79D9-874F-A27E-166A62A434F9}"/>
              </a:ext>
            </a:extLst>
          </p:cNvPr>
          <p:cNvSpPr txBox="1"/>
          <p:nvPr/>
        </p:nvSpPr>
        <p:spPr>
          <a:xfrm>
            <a:off x="6773333" y="31329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nvGrpSpPr>
          <p:cNvPr id="19" name="Group 18">
            <a:extLst>
              <a:ext uri="{FF2B5EF4-FFF2-40B4-BE49-F238E27FC236}">
                <a16:creationId xmlns:a16="http://schemas.microsoft.com/office/drawing/2014/main" id="{9B68DE05-832F-4142-831A-CC319C586133}"/>
              </a:ext>
            </a:extLst>
          </p:cNvPr>
          <p:cNvGrpSpPr/>
          <p:nvPr/>
        </p:nvGrpSpPr>
        <p:grpSpPr>
          <a:xfrm>
            <a:off x="6773333" y="3415200"/>
            <a:ext cx="1642534" cy="923178"/>
            <a:chOff x="6925733" y="2669976"/>
            <a:chExt cx="1642534" cy="923178"/>
          </a:xfrm>
        </p:grpSpPr>
        <p:sp>
          <p:nvSpPr>
            <p:cNvPr id="16" name="TextBox 15">
              <a:extLst>
                <a:ext uri="{FF2B5EF4-FFF2-40B4-BE49-F238E27FC236}">
                  <a16:creationId xmlns:a16="http://schemas.microsoft.com/office/drawing/2014/main" id="{E7916C1B-CE05-2649-83EC-F6457FDF3148}"/>
                </a:ext>
              </a:extLst>
            </p:cNvPr>
            <p:cNvSpPr txBox="1"/>
            <p:nvPr/>
          </p:nvSpPr>
          <p:spPr>
            <a:xfrm>
              <a:off x="6925733" y="29776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17" name="TextBox 16">
              <a:extLst>
                <a:ext uri="{FF2B5EF4-FFF2-40B4-BE49-F238E27FC236}">
                  <a16:creationId xmlns:a16="http://schemas.microsoft.com/office/drawing/2014/main" id="{1740424E-7C48-0C4D-998D-0A51C4A9906E}"/>
                </a:ext>
              </a:extLst>
            </p:cNvPr>
            <p:cNvSpPr txBox="1"/>
            <p:nvPr/>
          </p:nvSpPr>
          <p:spPr>
            <a:xfrm>
              <a:off x="6925733" y="26699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18" name="TextBox 17">
              <a:extLst>
                <a:ext uri="{FF2B5EF4-FFF2-40B4-BE49-F238E27FC236}">
                  <a16:creationId xmlns:a16="http://schemas.microsoft.com/office/drawing/2014/main" id="{13B31C5D-8F72-2C45-AFA6-AB69182C04DC}"/>
                </a:ext>
              </a:extLst>
            </p:cNvPr>
            <p:cNvSpPr txBox="1"/>
            <p:nvPr/>
          </p:nvSpPr>
          <p:spPr>
            <a:xfrm>
              <a:off x="6925733" y="32853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grpSp>
        <p:nvGrpSpPr>
          <p:cNvPr id="20" name="Group 19">
            <a:extLst>
              <a:ext uri="{FF2B5EF4-FFF2-40B4-BE49-F238E27FC236}">
                <a16:creationId xmlns:a16="http://schemas.microsoft.com/office/drawing/2014/main" id="{07AA54A7-8555-7D4A-A490-46F2EB194ADD}"/>
              </a:ext>
            </a:extLst>
          </p:cNvPr>
          <p:cNvGrpSpPr/>
          <p:nvPr/>
        </p:nvGrpSpPr>
        <p:grpSpPr>
          <a:xfrm>
            <a:off x="6773333" y="4312671"/>
            <a:ext cx="1642534" cy="923178"/>
            <a:chOff x="6925733" y="2669976"/>
            <a:chExt cx="1642534" cy="923178"/>
          </a:xfrm>
        </p:grpSpPr>
        <p:sp>
          <p:nvSpPr>
            <p:cNvPr id="21" name="TextBox 20">
              <a:extLst>
                <a:ext uri="{FF2B5EF4-FFF2-40B4-BE49-F238E27FC236}">
                  <a16:creationId xmlns:a16="http://schemas.microsoft.com/office/drawing/2014/main" id="{F6B32DDB-8FFF-0A4A-BF62-34D2CABC8B01}"/>
                </a:ext>
              </a:extLst>
            </p:cNvPr>
            <p:cNvSpPr txBox="1"/>
            <p:nvPr/>
          </p:nvSpPr>
          <p:spPr>
            <a:xfrm>
              <a:off x="6925733" y="29776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22" name="TextBox 21">
              <a:extLst>
                <a:ext uri="{FF2B5EF4-FFF2-40B4-BE49-F238E27FC236}">
                  <a16:creationId xmlns:a16="http://schemas.microsoft.com/office/drawing/2014/main" id="{DD4B416D-6EE3-C742-BC7E-7C6E5711CCD5}"/>
                </a:ext>
              </a:extLst>
            </p:cNvPr>
            <p:cNvSpPr txBox="1"/>
            <p:nvPr/>
          </p:nvSpPr>
          <p:spPr>
            <a:xfrm>
              <a:off x="6925733" y="26699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23" name="TextBox 22">
              <a:extLst>
                <a:ext uri="{FF2B5EF4-FFF2-40B4-BE49-F238E27FC236}">
                  <a16:creationId xmlns:a16="http://schemas.microsoft.com/office/drawing/2014/main" id="{6AA14F68-3A98-DA44-B999-4F6C62900559}"/>
                </a:ext>
              </a:extLst>
            </p:cNvPr>
            <p:cNvSpPr txBox="1"/>
            <p:nvPr/>
          </p:nvSpPr>
          <p:spPr>
            <a:xfrm>
              <a:off x="6925733" y="32853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grpSp>
        <p:nvGrpSpPr>
          <p:cNvPr id="24" name="Group 23">
            <a:extLst>
              <a:ext uri="{FF2B5EF4-FFF2-40B4-BE49-F238E27FC236}">
                <a16:creationId xmlns:a16="http://schemas.microsoft.com/office/drawing/2014/main" id="{97DEC732-42EF-CD40-BAA4-900AD3E3F41D}"/>
              </a:ext>
            </a:extLst>
          </p:cNvPr>
          <p:cNvGrpSpPr/>
          <p:nvPr/>
        </p:nvGrpSpPr>
        <p:grpSpPr>
          <a:xfrm>
            <a:off x="6773333" y="5201522"/>
            <a:ext cx="1642534" cy="923178"/>
            <a:chOff x="6925733" y="2669976"/>
            <a:chExt cx="1642534" cy="923178"/>
          </a:xfrm>
        </p:grpSpPr>
        <p:sp>
          <p:nvSpPr>
            <p:cNvPr id="25" name="TextBox 24">
              <a:extLst>
                <a:ext uri="{FF2B5EF4-FFF2-40B4-BE49-F238E27FC236}">
                  <a16:creationId xmlns:a16="http://schemas.microsoft.com/office/drawing/2014/main" id="{69D7FA3A-3EF7-F14C-9EA9-30FED3BEDB13}"/>
                </a:ext>
              </a:extLst>
            </p:cNvPr>
            <p:cNvSpPr txBox="1"/>
            <p:nvPr/>
          </p:nvSpPr>
          <p:spPr>
            <a:xfrm>
              <a:off x="6925733" y="29776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26" name="TextBox 25">
              <a:extLst>
                <a:ext uri="{FF2B5EF4-FFF2-40B4-BE49-F238E27FC236}">
                  <a16:creationId xmlns:a16="http://schemas.microsoft.com/office/drawing/2014/main" id="{112CDC15-BB49-C84F-B896-642694254C7F}"/>
                </a:ext>
              </a:extLst>
            </p:cNvPr>
            <p:cNvSpPr txBox="1"/>
            <p:nvPr/>
          </p:nvSpPr>
          <p:spPr>
            <a:xfrm>
              <a:off x="6925733" y="26699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27" name="TextBox 26">
              <a:extLst>
                <a:ext uri="{FF2B5EF4-FFF2-40B4-BE49-F238E27FC236}">
                  <a16:creationId xmlns:a16="http://schemas.microsoft.com/office/drawing/2014/main" id="{DD9B2590-6ED8-874A-A2D1-851F8DCC351D}"/>
                </a:ext>
              </a:extLst>
            </p:cNvPr>
            <p:cNvSpPr txBox="1"/>
            <p:nvPr/>
          </p:nvSpPr>
          <p:spPr>
            <a:xfrm>
              <a:off x="6925733" y="32853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sp>
        <p:nvSpPr>
          <p:cNvPr id="28" name="TextBox 27">
            <a:extLst>
              <a:ext uri="{FF2B5EF4-FFF2-40B4-BE49-F238E27FC236}">
                <a16:creationId xmlns:a16="http://schemas.microsoft.com/office/drawing/2014/main" id="{9602AFA2-D62D-5D42-9B59-77073FDB1D2E}"/>
              </a:ext>
            </a:extLst>
          </p:cNvPr>
          <p:cNvSpPr txBox="1"/>
          <p:nvPr/>
        </p:nvSpPr>
        <p:spPr>
          <a:xfrm>
            <a:off x="4831097" y="2226733"/>
            <a:ext cx="872067" cy="276999"/>
          </a:xfrm>
          <a:prstGeom prst="rect">
            <a:avLst/>
          </a:prstGeom>
          <a:solidFill>
            <a:srgbClr val="FFC000"/>
          </a:solidFill>
        </p:spPr>
        <p:txBody>
          <a:bodyPr wrap="square" rtlCol="0">
            <a:spAutoFit/>
          </a:bodyPr>
          <a:lstStyle/>
          <a:p>
            <a:pPr algn="ctr"/>
            <a:r>
              <a:rPr lang="en-US" sz="1200" b="1" dirty="0"/>
              <a:t>Original</a:t>
            </a:r>
          </a:p>
        </p:txBody>
      </p:sp>
      <p:sp>
        <p:nvSpPr>
          <p:cNvPr id="29" name="TextBox 28">
            <a:extLst>
              <a:ext uri="{FF2B5EF4-FFF2-40B4-BE49-F238E27FC236}">
                <a16:creationId xmlns:a16="http://schemas.microsoft.com/office/drawing/2014/main" id="{1FBA1BF2-DCF2-6E48-BCED-4D6993734E72}"/>
              </a:ext>
            </a:extLst>
          </p:cNvPr>
          <p:cNvSpPr txBox="1"/>
          <p:nvPr/>
        </p:nvSpPr>
        <p:spPr>
          <a:xfrm>
            <a:off x="5799666" y="2226733"/>
            <a:ext cx="1109999" cy="276999"/>
          </a:xfrm>
          <a:prstGeom prst="rect">
            <a:avLst/>
          </a:prstGeom>
          <a:solidFill>
            <a:srgbClr val="FFFF00"/>
          </a:solidFill>
        </p:spPr>
        <p:txBody>
          <a:bodyPr wrap="square" rtlCol="0">
            <a:spAutoFit/>
          </a:bodyPr>
          <a:lstStyle/>
          <a:p>
            <a:pPr algn="ctr"/>
            <a:r>
              <a:rPr lang="en-US" sz="1200" b="1" dirty="0"/>
              <a:t>Transformed</a:t>
            </a:r>
          </a:p>
        </p:txBody>
      </p:sp>
    </p:spTree>
    <p:extLst>
      <p:ext uri="{BB962C8B-B14F-4D97-AF65-F5344CB8AC3E}">
        <p14:creationId xmlns:p14="http://schemas.microsoft.com/office/powerpoint/2010/main" val="3433395655"/>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p:txBody>
          <a:bodyPr/>
          <a:lstStyle/>
          <a:p>
            <a:r>
              <a:rPr lang="en-US" sz="2400" dirty="0"/>
              <a:t>Skoda Dataset : </a:t>
            </a:r>
            <a:r>
              <a:rPr lang="en-US" sz="2400" dirty="0">
                <a:solidFill>
                  <a:srgbClr val="7030A0"/>
                </a:solidFill>
              </a:rPr>
              <a:t>Confusion Matrix</a:t>
            </a:r>
          </a:p>
        </p:txBody>
      </p:sp>
      <p:pic>
        <p:nvPicPr>
          <p:cNvPr id="5" name="Picture 4">
            <a:extLst>
              <a:ext uri="{FF2B5EF4-FFF2-40B4-BE49-F238E27FC236}">
                <a16:creationId xmlns:a16="http://schemas.microsoft.com/office/drawing/2014/main" id="{5565C812-4B35-5845-B42A-BE5F378C20D3}"/>
              </a:ext>
            </a:extLst>
          </p:cNvPr>
          <p:cNvPicPr>
            <a:picLocks noChangeAspect="1"/>
          </p:cNvPicPr>
          <p:nvPr/>
        </p:nvPicPr>
        <p:blipFill>
          <a:blip r:embed="rId3"/>
          <a:stretch>
            <a:fillRect/>
          </a:stretch>
        </p:blipFill>
        <p:spPr>
          <a:xfrm>
            <a:off x="667824" y="2468255"/>
            <a:ext cx="2931551" cy="2870899"/>
          </a:xfrm>
          <a:prstGeom prst="rect">
            <a:avLst/>
          </a:prstGeom>
        </p:spPr>
      </p:pic>
      <p:pic>
        <p:nvPicPr>
          <p:cNvPr id="7" name="Picture 6">
            <a:extLst>
              <a:ext uri="{FF2B5EF4-FFF2-40B4-BE49-F238E27FC236}">
                <a16:creationId xmlns:a16="http://schemas.microsoft.com/office/drawing/2014/main" id="{8C07C24B-2EBD-B144-BCDB-01F9E1332723}"/>
              </a:ext>
            </a:extLst>
          </p:cNvPr>
          <p:cNvPicPr>
            <a:picLocks noChangeAspect="1"/>
          </p:cNvPicPr>
          <p:nvPr/>
        </p:nvPicPr>
        <p:blipFill>
          <a:blip r:embed="rId4"/>
          <a:stretch>
            <a:fillRect/>
          </a:stretch>
        </p:blipFill>
        <p:spPr>
          <a:xfrm>
            <a:off x="5185832" y="2586789"/>
            <a:ext cx="2929467" cy="2888780"/>
          </a:xfrm>
          <a:prstGeom prst="rect">
            <a:avLst/>
          </a:prstGeom>
        </p:spPr>
      </p:pic>
      <p:sp>
        <p:nvSpPr>
          <p:cNvPr id="28" name="TextBox 27">
            <a:extLst>
              <a:ext uri="{FF2B5EF4-FFF2-40B4-BE49-F238E27FC236}">
                <a16:creationId xmlns:a16="http://schemas.microsoft.com/office/drawing/2014/main" id="{1F629ACC-DD9E-B34B-A1DC-3C08209216FC}"/>
              </a:ext>
            </a:extLst>
          </p:cNvPr>
          <p:cNvSpPr txBox="1"/>
          <p:nvPr/>
        </p:nvSpPr>
        <p:spPr>
          <a:xfrm>
            <a:off x="1312333" y="5672557"/>
            <a:ext cx="1642534" cy="307777"/>
          </a:xfrm>
          <a:prstGeom prst="rect">
            <a:avLst/>
          </a:prstGeom>
          <a:solidFill>
            <a:srgbClr val="FFC000"/>
          </a:solidFill>
        </p:spPr>
        <p:txBody>
          <a:bodyPr wrap="square" rtlCol="0">
            <a:spAutoFit/>
          </a:bodyPr>
          <a:lstStyle/>
          <a:p>
            <a:pPr algn="ctr"/>
            <a:r>
              <a:rPr lang="en-US" sz="1400" b="1" dirty="0"/>
              <a:t>Original Data</a:t>
            </a:r>
          </a:p>
        </p:txBody>
      </p:sp>
      <p:sp>
        <p:nvSpPr>
          <p:cNvPr id="29" name="TextBox 28">
            <a:extLst>
              <a:ext uri="{FF2B5EF4-FFF2-40B4-BE49-F238E27FC236}">
                <a16:creationId xmlns:a16="http://schemas.microsoft.com/office/drawing/2014/main" id="{5EB02CBB-748F-9343-ACB1-4CBD4F680BCD}"/>
              </a:ext>
            </a:extLst>
          </p:cNvPr>
          <p:cNvSpPr txBox="1"/>
          <p:nvPr/>
        </p:nvSpPr>
        <p:spPr>
          <a:xfrm>
            <a:off x="5613399" y="5672556"/>
            <a:ext cx="2074334" cy="307777"/>
          </a:xfrm>
          <a:prstGeom prst="rect">
            <a:avLst/>
          </a:prstGeom>
          <a:solidFill>
            <a:srgbClr val="FFFF00"/>
          </a:solidFill>
        </p:spPr>
        <p:txBody>
          <a:bodyPr wrap="square" rtlCol="0">
            <a:spAutoFit/>
          </a:bodyPr>
          <a:lstStyle/>
          <a:p>
            <a:pPr algn="ctr"/>
            <a:r>
              <a:rPr lang="en-US" sz="1400" b="1" dirty="0"/>
              <a:t>Transformed Data</a:t>
            </a:r>
          </a:p>
        </p:txBody>
      </p:sp>
    </p:spTree>
    <p:extLst>
      <p:ext uri="{BB962C8B-B14F-4D97-AF65-F5344CB8AC3E}">
        <p14:creationId xmlns:p14="http://schemas.microsoft.com/office/powerpoint/2010/main" val="2504977967"/>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a:xfrm>
            <a:off x="457200" y="1487908"/>
            <a:ext cx="8229600" cy="507556"/>
          </a:xfrm>
        </p:spPr>
        <p:txBody>
          <a:bodyPr/>
          <a:lstStyle/>
          <a:p>
            <a:r>
              <a:rPr lang="en-US" sz="2400" dirty="0"/>
              <a:t>Hand-Gesture Dataset : </a:t>
            </a:r>
            <a:r>
              <a:rPr lang="en-US" sz="2400" dirty="0">
                <a:solidFill>
                  <a:srgbClr val="7030A0"/>
                </a:solidFill>
              </a:rPr>
              <a:t>F1-Score</a:t>
            </a:r>
          </a:p>
        </p:txBody>
      </p:sp>
      <p:pic>
        <p:nvPicPr>
          <p:cNvPr id="9" name="Picture 8">
            <a:extLst>
              <a:ext uri="{FF2B5EF4-FFF2-40B4-BE49-F238E27FC236}">
                <a16:creationId xmlns:a16="http://schemas.microsoft.com/office/drawing/2014/main" id="{B99649AE-A82C-644D-9DBF-E76C6DF1A7F1}"/>
              </a:ext>
            </a:extLst>
          </p:cNvPr>
          <p:cNvPicPr>
            <a:picLocks noChangeAspect="1"/>
          </p:cNvPicPr>
          <p:nvPr/>
        </p:nvPicPr>
        <p:blipFill>
          <a:blip r:embed="rId3"/>
          <a:stretch>
            <a:fillRect/>
          </a:stretch>
        </p:blipFill>
        <p:spPr>
          <a:xfrm>
            <a:off x="457200" y="2072108"/>
            <a:ext cx="6691230" cy="4024800"/>
          </a:xfrm>
          <a:prstGeom prst="rect">
            <a:avLst/>
          </a:prstGeom>
        </p:spPr>
      </p:pic>
      <p:grpSp>
        <p:nvGrpSpPr>
          <p:cNvPr id="7" name="Group 6">
            <a:extLst>
              <a:ext uri="{FF2B5EF4-FFF2-40B4-BE49-F238E27FC236}">
                <a16:creationId xmlns:a16="http://schemas.microsoft.com/office/drawing/2014/main" id="{E6B74E58-E0DD-5343-BEC7-73392887EBDA}"/>
              </a:ext>
            </a:extLst>
          </p:cNvPr>
          <p:cNvGrpSpPr/>
          <p:nvPr/>
        </p:nvGrpSpPr>
        <p:grpSpPr>
          <a:xfrm>
            <a:off x="7027332" y="2433070"/>
            <a:ext cx="1642534" cy="923178"/>
            <a:chOff x="6925733" y="2669976"/>
            <a:chExt cx="1642534" cy="923178"/>
          </a:xfrm>
        </p:grpSpPr>
        <p:sp>
          <p:nvSpPr>
            <p:cNvPr id="8" name="TextBox 7">
              <a:extLst>
                <a:ext uri="{FF2B5EF4-FFF2-40B4-BE49-F238E27FC236}">
                  <a16:creationId xmlns:a16="http://schemas.microsoft.com/office/drawing/2014/main" id="{D9BBE8F6-420E-124C-86F5-09F7BC231EF8}"/>
                </a:ext>
              </a:extLst>
            </p:cNvPr>
            <p:cNvSpPr txBox="1"/>
            <p:nvPr/>
          </p:nvSpPr>
          <p:spPr>
            <a:xfrm>
              <a:off x="6925733" y="29776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10" name="TextBox 9">
              <a:extLst>
                <a:ext uri="{FF2B5EF4-FFF2-40B4-BE49-F238E27FC236}">
                  <a16:creationId xmlns:a16="http://schemas.microsoft.com/office/drawing/2014/main" id="{48538383-CEA6-5C49-8E14-BF63F000AA08}"/>
                </a:ext>
              </a:extLst>
            </p:cNvPr>
            <p:cNvSpPr txBox="1"/>
            <p:nvPr/>
          </p:nvSpPr>
          <p:spPr>
            <a:xfrm>
              <a:off x="6925733" y="26699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11" name="TextBox 10">
              <a:extLst>
                <a:ext uri="{FF2B5EF4-FFF2-40B4-BE49-F238E27FC236}">
                  <a16:creationId xmlns:a16="http://schemas.microsoft.com/office/drawing/2014/main" id="{1567CFDB-568D-8240-AF1D-8185889D7BF0}"/>
                </a:ext>
              </a:extLst>
            </p:cNvPr>
            <p:cNvSpPr txBox="1"/>
            <p:nvPr/>
          </p:nvSpPr>
          <p:spPr>
            <a:xfrm>
              <a:off x="6925733" y="32853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grpSp>
        <p:nvGrpSpPr>
          <p:cNvPr id="13" name="Group 12">
            <a:extLst>
              <a:ext uri="{FF2B5EF4-FFF2-40B4-BE49-F238E27FC236}">
                <a16:creationId xmlns:a16="http://schemas.microsoft.com/office/drawing/2014/main" id="{813062A6-D31D-AE47-9651-F9090EC78B78}"/>
              </a:ext>
            </a:extLst>
          </p:cNvPr>
          <p:cNvGrpSpPr/>
          <p:nvPr/>
        </p:nvGrpSpPr>
        <p:grpSpPr>
          <a:xfrm>
            <a:off x="7027332" y="3329110"/>
            <a:ext cx="1642534" cy="923178"/>
            <a:chOff x="6925733" y="2669976"/>
            <a:chExt cx="1642534" cy="923178"/>
          </a:xfrm>
        </p:grpSpPr>
        <p:sp>
          <p:nvSpPr>
            <p:cNvPr id="14" name="TextBox 13">
              <a:extLst>
                <a:ext uri="{FF2B5EF4-FFF2-40B4-BE49-F238E27FC236}">
                  <a16:creationId xmlns:a16="http://schemas.microsoft.com/office/drawing/2014/main" id="{6F49CF7E-E511-624B-AFEE-687382A95504}"/>
                </a:ext>
              </a:extLst>
            </p:cNvPr>
            <p:cNvSpPr txBox="1"/>
            <p:nvPr/>
          </p:nvSpPr>
          <p:spPr>
            <a:xfrm>
              <a:off x="6925733" y="29776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15" name="TextBox 14">
              <a:extLst>
                <a:ext uri="{FF2B5EF4-FFF2-40B4-BE49-F238E27FC236}">
                  <a16:creationId xmlns:a16="http://schemas.microsoft.com/office/drawing/2014/main" id="{E59376F1-6FE5-7E4E-857A-A048FCEC0265}"/>
                </a:ext>
              </a:extLst>
            </p:cNvPr>
            <p:cNvSpPr txBox="1"/>
            <p:nvPr/>
          </p:nvSpPr>
          <p:spPr>
            <a:xfrm>
              <a:off x="6925733" y="26699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16" name="TextBox 15">
              <a:extLst>
                <a:ext uri="{FF2B5EF4-FFF2-40B4-BE49-F238E27FC236}">
                  <a16:creationId xmlns:a16="http://schemas.microsoft.com/office/drawing/2014/main" id="{0D89FC8C-22C1-5546-BB16-82FD4536EEA8}"/>
                </a:ext>
              </a:extLst>
            </p:cNvPr>
            <p:cNvSpPr txBox="1"/>
            <p:nvPr/>
          </p:nvSpPr>
          <p:spPr>
            <a:xfrm>
              <a:off x="6925733" y="32853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grpSp>
        <p:nvGrpSpPr>
          <p:cNvPr id="17" name="Group 16">
            <a:extLst>
              <a:ext uri="{FF2B5EF4-FFF2-40B4-BE49-F238E27FC236}">
                <a16:creationId xmlns:a16="http://schemas.microsoft.com/office/drawing/2014/main" id="{90E17AD3-6C43-7C46-9371-ECD7E3843E9F}"/>
              </a:ext>
            </a:extLst>
          </p:cNvPr>
          <p:cNvGrpSpPr/>
          <p:nvPr/>
        </p:nvGrpSpPr>
        <p:grpSpPr>
          <a:xfrm>
            <a:off x="7027332" y="4218240"/>
            <a:ext cx="1642534" cy="923178"/>
            <a:chOff x="6925733" y="2669976"/>
            <a:chExt cx="1642534" cy="923178"/>
          </a:xfrm>
        </p:grpSpPr>
        <p:sp>
          <p:nvSpPr>
            <p:cNvPr id="18" name="TextBox 17">
              <a:extLst>
                <a:ext uri="{FF2B5EF4-FFF2-40B4-BE49-F238E27FC236}">
                  <a16:creationId xmlns:a16="http://schemas.microsoft.com/office/drawing/2014/main" id="{7862C7B7-E9DF-EF4D-9A0E-61BF70F976F8}"/>
                </a:ext>
              </a:extLst>
            </p:cNvPr>
            <p:cNvSpPr txBox="1"/>
            <p:nvPr/>
          </p:nvSpPr>
          <p:spPr>
            <a:xfrm>
              <a:off x="6925733" y="29776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19" name="TextBox 18">
              <a:extLst>
                <a:ext uri="{FF2B5EF4-FFF2-40B4-BE49-F238E27FC236}">
                  <a16:creationId xmlns:a16="http://schemas.microsoft.com/office/drawing/2014/main" id="{3A01698E-E6E2-5747-96FD-AA493EF10B4E}"/>
                </a:ext>
              </a:extLst>
            </p:cNvPr>
            <p:cNvSpPr txBox="1"/>
            <p:nvPr/>
          </p:nvSpPr>
          <p:spPr>
            <a:xfrm>
              <a:off x="6925733" y="26699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20" name="TextBox 19">
              <a:extLst>
                <a:ext uri="{FF2B5EF4-FFF2-40B4-BE49-F238E27FC236}">
                  <a16:creationId xmlns:a16="http://schemas.microsoft.com/office/drawing/2014/main" id="{2AB23E3B-CA2A-D740-A52C-F71D1AFD4411}"/>
                </a:ext>
              </a:extLst>
            </p:cNvPr>
            <p:cNvSpPr txBox="1"/>
            <p:nvPr/>
          </p:nvSpPr>
          <p:spPr>
            <a:xfrm>
              <a:off x="6925733" y="32853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grpSp>
        <p:nvGrpSpPr>
          <p:cNvPr id="21" name="Group 20">
            <a:extLst>
              <a:ext uri="{FF2B5EF4-FFF2-40B4-BE49-F238E27FC236}">
                <a16:creationId xmlns:a16="http://schemas.microsoft.com/office/drawing/2014/main" id="{61273EAC-0ADA-A044-8363-047862B9E262}"/>
              </a:ext>
            </a:extLst>
          </p:cNvPr>
          <p:cNvGrpSpPr/>
          <p:nvPr/>
        </p:nvGrpSpPr>
        <p:grpSpPr>
          <a:xfrm>
            <a:off x="7027332" y="5112899"/>
            <a:ext cx="1642534" cy="923178"/>
            <a:chOff x="6925733" y="2669976"/>
            <a:chExt cx="1642534" cy="923178"/>
          </a:xfrm>
        </p:grpSpPr>
        <p:sp>
          <p:nvSpPr>
            <p:cNvPr id="22" name="TextBox 21">
              <a:extLst>
                <a:ext uri="{FF2B5EF4-FFF2-40B4-BE49-F238E27FC236}">
                  <a16:creationId xmlns:a16="http://schemas.microsoft.com/office/drawing/2014/main" id="{8A7C2DFF-6252-2345-A354-1C59EFA7BDE4}"/>
                </a:ext>
              </a:extLst>
            </p:cNvPr>
            <p:cNvSpPr txBox="1"/>
            <p:nvPr/>
          </p:nvSpPr>
          <p:spPr>
            <a:xfrm>
              <a:off x="6925733" y="29776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23" name="TextBox 22">
              <a:extLst>
                <a:ext uri="{FF2B5EF4-FFF2-40B4-BE49-F238E27FC236}">
                  <a16:creationId xmlns:a16="http://schemas.microsoft.com/office/drawing/2014/main" id="{38ED7D4A-F685-9E4A-9B41-8F7FE6202470}"/>
                </a:ext>
              </a:extLst>
            </p:cNvPr>
            <p:cNvSpPr txBox="1"/>
            <p:nvPr/>
          </p:nvSpPr>
          <p:spPr>
            <a:xfrm>
              <a:off x="6925733" y="26699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24" name="TextBox 23">
              <a:extLst>
                <a:ext uri="{FF2B5EF4-FFF2-40B4-BE49-F238E27FC236}">
                  <a16:creationId xmlns:a16="http://schemas.microsoft.com/office/drawing/2014/main" id="{298DD567-3F50-3A40-80CC-F813A4E5B3D3}"/>
                </a:ext>
              </a:extLst>
            </p:cNvPr>
            <p:cNvSpPr txBox="1"/>
            <p:nvPr/>
          </p:nvSpPr>
          <p:spPr>
            <a:xfrm>
              <a:off x="6925733" y="32853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sp>
        <p:nvSpPr>
          <p:cNvPr id="27" name="TextBox 26">
            <a:extLst>
              <a:ext uri="{FF2B5EF4-FFF2-40B4-BE49-F238E27FC236}">
                <a16:creationId xmlns:a16="http://schemas.microsoft.com/office/drawing/2014/main" id="{907B9D11-813E-3C4A-A77F-2CDCCFEED433}"/>
              </a:ext>
            </a:extLst>
          </p:cNvPr>
          <p:cNvSpPr txBox="1"/>
          <p:nvPr/>
        </p:nvSpPr>
        <p:spPr>
          <a:xfrm>
            <a:off x="5069862" y="2152431"/>
            <a:ext cx="872067" cy="276999"/>
          </a:xfrm>
          <a:prstGeom prst="rect">
            <a:avLst/>
          </a:prstGeom>
          <a:solidFill>
            <a:srgbClr val="FFC000"/>
          </a:solidFill>
        </p:spPr>
        <p:txBody>
          <a:bodyPr wrap="square" rtlCol="0">
            <a:spAutoFit/>
          </a:bodyPr>
          <a:lstStyle/>
          <a:p>
            <a:pPr algn="ctr"/>
            <a:r>
              <a:rPr lang="en-US" sz="1200" b="1" dirty="0"/>
              <a:t>Original</a:t>
            </a:r>
          </a:p>
        </p:txBody>
      </p:sp>
      <p:sp>
        <p:nvSpPr>
          <p:cNvPr id="28" name="TextBox 27">
            <a:extLst>
              <a:ext uri="{FF2B5EF4-FFF2-40B4-BE49-F238E27FC236}">
                <a16:creationId xmlns:a16="http://schemas.microsoft.com/office/drawing/2014/main" id="{74862A41-4875-D444-B4F9-0BB5E611032F}"/>
              </a:ext>
            </a:extLst>
          </p:cNvPr>
          <p:cNvSpPr txBox="1"/>
          <p:nvPr/>
        </p:nvSpPr>
        <p:spPr>
          <a:xfrm>
            <a:off x="6038431" y="2152431"/>
            <a:ext cx="1109999" cy="276999"/>
          </a:xfrm>
          <a:prstGeom prst="rect">
            <a:avLst/>
          </a:prstGeom>
          <a:solidFill>
            <a:srgbClr val="FFFF00"/>
          </a:solidFill>
        </p:spPr>
        <p:txBody>
          <a:bodyPr wrap="square" rtlCol="0">
            <a:spAutoFit/>
          </a:bodyPr>
          <a:lstStyle/>
          <a:p>
            <a:pPr algn="ctr"/>
            <a:r>
              <a:rPr lang="en-US" sz="1200" b="1" dirty="0"/>
              <a:t>Transformed</a:t>
            </a:r>
          </a:p>
        </p:txBody>
      </p:sp>
    </p:spTree>
    <p:extLst>
      <p:ext uri="{BB962C8B-B14F-4D97-AF65-F5344CB8AC3E}">
        <p14:creationId xmlns:p14="http://schemas.microsoft.com/office/powerpoint/2010/main" val="226077374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p:txBody>
          <a:bodyPr/>
          <a:lstStyle/>
          <a:p>
            <a:r>
              <a:rPr lang="en-US" sz="2400" dirty="0"/>
              <a:t>Hand-Gesture : </a:t>
            </a:r>
            <a:r>
              <a:rPr lang="en-US" sz="2400" dirty="0">
                <a:solidFill>
                  <a:srgbClr val="7030A0"/>
                </a:solidFill>
              </a:rPr>
              <a:t>Confusion Matrix</a:t>
            </a:r>
          </a:p>
        </p:txBody>
      </p:sp>
      <p:sp>
        <p:nvSpPr>
          <p:cNvPr id="28" name="TextBox 27">
            <a:extLst>
              <a:ext uri="{FF2B5EF4-FFF2-40B4-BE49-F238E27FC236}">
                <a16:creationId xmlns:a16="http://schemas.microsoft.com/office/drawing/2014/main" id="{1F629ACC-DD9E-B34B-A1DC-3C08209216FC}"/>
              </a:ext>
            </a:extLst>
          </p:cNvPr>
          <p:cNvSpPr txBox="1"/>
          <p:nvPr/>
        </p:nvSpPr>
        <p:spPr>
          <a:xfrm>
            <a:off x="1312333" y="5672557"/>
            <a:ext cx="1642534" cy="307777"/>
          </a:xfrm>
          <a:prstGeom prst="rect">
            <a:avLst/>
          </a:prstGeom>
          <a:solidFill>
            <a:srgbClr val="FFC000"/>
          </a:solidFill>
        </p:spPr>
        <p:txBody>
          <a:bodyPr wrap="square" rtlCol="0">
            <a:spAutoFit/>
          </a:bodyPr>
          <a:lstStyle/>
          <a:p>
            <a:pPr algn="ctr"/>
            <a:r>
              <a:rPr lang="en-US" sz="1400" b="1" dirty="0"/>
              <a:t>Original Data</a:t>
            </a:r>
          </a:p>
        </p:txBody>
      </p:sp>
      <p:sp>
        <p:nvSpPr>
          <p:cNvPr id="29" name="TextBox 28">
            <a:extLst>
              <a:ext uri="{FF2B5EF4-FFF2-40B4-BE49-F238E27FC236}">
                <a16:creationId xmlns:a16="http://schemas.microsoft.com/office/drawing/2014/main" id="{5EB02CBB-748F-9343-ACB1-4CBD4F680BCD}"/>
              </a:ext>
            </a:extLst>
          </p:cNvPr>
          <p:cNvSpPr txBox="1"/>
          <p:nvPr/>
        </p:nvSpPr>
        <p:spPr>
          <a:xfrm>
            <a:off x="5613399" y="5672556"/>
            <a:ext cx="2074334" cy="307777"/>
          </a:xfrm>
          <a:prstGeom prst="rect">
            <a:avLst/>
          </a:prstGeom>
          <a:solidFill>
            <a:srgbClr val="FFFF00"/>
          </a:solidFill>
        </p:spPr>
        <p:txBody>
          <a:bodyPr wrap="square" rtlCol="0">
            <a:spAutoFit/>
          </a:bodyPr>
          <a:lstStyle/>
          <a:p>
            <a:pPr algn="ctr"/>
            <a:r>
              <a:rPr lang="en-US" sz="1400" b="1" dirty="0"/>
              <a:t>Transformed Data</a:t>
            </a:r>
          </a:p>
        </p:txBody>
      </p:sp>
      <p:pic>
        <p:nvPicPr>
          <p:cNvPr id="6" name="Picture 5">
            <a:extLst>
              <a:ext uri="{FF2B5EF4-FFF2-40B4-BE49-F238E27FC236}">
                <a16:creationId xmlns:a16="http://schemas.microsoft.com/office/drawing/2014/main" id="{A97D7F84-AF6F-F547-ACDD-429A5A9E1DB7}"/>
              </a:ext>
            </a:extLst>
          </p:cNvPr>
          <p:cNvPicPr>
            <a:picLocks noChangeAspect="1"/>
          </p:cNvPicPr>
          <p:nvPr/>
        </p:nvPicPr>
        <p:blipFill>
          <a:blip r:embed="rId3"/>
          <a:stretch>
            <a:fillRect/>
          </a:stretch>
        </p:blipFill>
        <p:spPr>
          <a:xfrm>
            <a:off x="676294" y="2539999"/>
            <a:ext cx="2914611" cy="2863297"/>
          </a:xfrm>
          <a:prstGeom prst="rect">
            <a:avLst/>
          </a:prstGeom>
        </p:spPr>
      </p:pic>
      <p:pic>
        <p:nvPicPr>
          <p:cNvPr id="9" name="Picture 8">
            <a:extLst>
              <a:ext uri="{FF2B5EF4-FFF2-40B4-BE49-F238E27FC236}">
                <a16:creationId xmlns:a16="http://schemas.microsoft.com/office/drawing/2014/main" id="{BF667FEA-5107-AA4A-BAD0-812B22BA3191}"/>
              </a:ext>
            </a:extLst>
          </p:cNvPr>
          <p:cNvPicPr>
            <a:picLocks noChangeAspect="1"/>
          </p:cNvPicPr>
          <p:nvPr/>
        </p:nvPicPr>
        <p:blipFill>
          <a:blip r:embed="rId4"/>
          <a:stretch>
            <a:fillRect/>
          </a:stretch>
        </p:blipFill>
        <p:spPr>
          <a:xfrm>
            <a:off x="5208655" y="2539999"/>
            <a:ext cx="2883822" cy="2863297"/>
          </a:xfrm>
          <a:prstGeom prst="rect">
            <a:avLst/>
          </a:prstGeom>
        </p:spPr>
      </p:pic>
    </p:spTree>
    <p:extLst>
      <p:ext uri="{BB962C8B-B14F-4D97-AF65-F5344CB8AC3E}">
        <p14:creationId xmlns:p14="http://schemas.microsoft.com/office/powerpoint/2010/main" val="1680512774"/>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p:txBody>
          <a:bodyPr/>
          <a:lstStyle/>
          <a:p>
            <a:r>
              <a:rPr lang="en-US" sz="2400" dirty="0"/>
              <a:t>Opportunity Dataset: </a:t>
            </a:r>
            <a:r>
              <a:rPr lang="en-US" sz="2400" dirty="0">
                <a:solidFill>
                  <a:srgbClr val="7030A0"/>
                </a:solidFill>
              </a:rPr>
              <a:t>F1-Score</a:t>
            </a:r>
            <a:r>
              <a:rPr lang="en-US" sz="2400" dirty="0"/>
              <a:t> </a:t>
            </a:r>
          </a:p>
        </p:txBody>
      </p:sp>
      <p:pic>
        <p:nvPicPr>
          <p:cNvPr id="5" name="Picture 4">
            <a:extLst>
              <a:ext uri="{FF2B5EF4-FFF2-40B4-BE49-F238E27FC236}">
                <a16:creationId xmlns:a16="http://schemas.microsoft.com/office/drawing/2014/main" id="{B08C8724-98E6-DF4C-AC8C-2065DCB034B5}"/>
              </a:ext>
            </a:extLst>
          </p:cNvPr>
          <p:cNvPicPr>
            <a:picLocks noChangeAspect="1"/>
          </p:cNvPicPr>
          <p:nvPr/>
        </p:nvPicPr>
        <p:blipFill>
          <a:blip r:embed="rId3"/>
          <a:stretch>
            <a:fillRect/>
          </a:stretch>
        </p:blipFill>
        <p:spPr>
          <a:xfrm>
            <a:off x="448816" y="2156901"/>
            <a:ext cx="6747851" cy="4125365"/>
          </a:xfrm>
          <a:prstGeom prst="rect">
            <a:avLst/>
          </a:prstGeom>
        </p:spPr>
      </p:pic>
      <p:grpSp>
        <p:nvGrpSpPr>
          <p:cNvPr id="7" name="Group 6">
            <a:extLst>
              <a:ext uri="{FF2B5EF4-FFF2-40B4-BE49-F238E27FC236}">
                <a16:creationId xmlns:a16="http://schemas.microsoft.com/office/drawing/2014/main" id="{1325DECD-8273-FF40-96EE-87570C870B9E}"/>
              </a:ext>
            </a:extLst>
          </p:cNvPr>
          <p:cNvGrpSpPr/>
          <p:nvPr/>
        </p:nvGrpSpPr>
        <p:grpSpPr>
          <a:xfrm>
            <a:off x="7035799" y="2509270"/>
            <a:ext cx="1642534" cy="923178"/>
            <a:chOff x="6925733" y="2669976"/>
            <a:chExt cx="1642534" cy="923178"/>
          </a:xfrm>
        </p:grpSpPr>
        <p:sp>
          <p:nvSpPr>
            <p:cNvPr id="8" name="TextBox 7">
              <a:extLst>
                <a:ext uri="{FF2B5EF4-FFF2-40B4-BE49-F238E27FC236}">
                  <a16:creationId xmlns:a16="http://schemas.microsoft.com/office/drawing/2014/main" id="{60214BCA-50D0-CE4B-963C-9E36DF820AFD}"/>
                </a:ext>
              </a:extLst>
            </p:cNvPr>
            <p:cNvSpPr txBox="1"/>
            <p:nvPr/>
          </p:nvSpPr>
          <p:spPr>
            <a:xfrm>
              <a:off x="6925733" y="29776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10" name="TextBox 9">
              <a:extLst>
                <a:ext uri="{FF2B5EF4-FFF2-40B4-BE49-F238E27FC236}">
                  <a16:creationId xmlns:a16="http://schemas.microsoft.com/office/drawing/2014/main" id="{F76314B3-FF52-DA42-A926-23A63A4E4085}"/>
                </a:ext>
              </a:extLst>
            </p:cNvPr>
            <p:cNvSpPr txBox="1"/>
            <p:nvPr/>
          </p:nvSpPr>
          <p:spPr>
            <a:xfrm>
              <a:off x="6925733" y="26699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11" name="TextBox 10">
              <a:extLst>
                <a:ext uri="{FF2B5EF4-FFF2-40B4-BE49-F238E27FC236}">
                  <a16:creationId xmlns:a16="http://schemas.microsoft.com/office/drawing/2014/main" id="{150A8998-EE11-9143-B2B3-5B59FAD585F2}"/>
                </a:ext>
              </a:extLst>
            </p:cNvPr>
            <p:cNvSpPr txBox="1"/>
            <p:nvPr/>
          </p:nvSpPr>
          <p:spPr>
            <a:xfrm>
              <a:off x="6925733" y="32853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grpSp>
        <p:nvGrpSpPr>
          <p:cNvPr id="13" name="Group 12">
            <a:extLst>
              <a:ext uri="{FF2B5EF4-FFF2-40B4-BE49-F238E27FC236}">
                <a16:creationId xmlns:a16="http://schemas.microsoft.com/office/drawing/2014/main" id="{C084DAF3-5350-BE4A-BA3A-C315B4185E2E}"/>
              </a:ext>
            </a:extLst>
          </p:cNvPr>
          <p:cNvGrpSpPr/>
          <p:nvPr/>
        </p:nvGrpSpPr>
        <p:grpSpPr>
          <a:xfrm>
            <a:off x="7035799" y="4343361"/>
            <a:ext cx="1642534" cy="923178"/>
            <a:chOff x="6925733" y="2669976"/>
            <a:chExt cx="1642534" cy="923178"/>
          </a:xfrm>
        </p:grpSpPr>
        <p:sp>
          <p:nvSpPr>
            <p:cNvPr id="14" name="TextBox 13">
              <a:extLst>
                <a:ext uri="{FF2B5EF4-FFF2-40B4-BE49-F238E27FC236}">
                  <a16:creationId xmlns:a16="http://schemas.microsoft.com/office/drawing/2014/main" id="{9483EFCA-4CEA-5E4F-AB21-BD362B138CF7}"/>
                </a:ext>
              </a:extLst>
            </p:cNvPr>
            <p:cNvSpPr txBox="1"/>
            <p:nvPr/>
          </p:nvSpPr>
          <p:spPr>
            <a:xfrm>
              <a:off x="6925733" y="29776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15" name="TextBox 14">
              <a:extLst>
                <a:ext uri="{FF2B5EF4-FFF2-40B4-BE49-F238E27FC236}">
                  <a16:creationId xmlns:a16="http://schemas.microsoft.com/office/drawing/2014/main" id="{5AC29D72-A975-044F-AF5D-7212DF39DF73}"/>
                </a:ext>
              </a:extLst>
            </p:cNvPr>
            <p:cNvSpPr txBox="1"/>
            <p:nvPr/>
          </p:nvSpPr>
          <p:spPr>
            <a:xfrm>
              <a:off x="6925733" y="26699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16" name="TextBox 15">
              <a:extLst>
                <a:ext uri="{FF2B5EF4-FFF2-40B4-BE49-F238E27FC236}">
                  <a16:creationId xmlns:a16="http://schemas.microsoft.com/office/drawing/2014/main" id="{85EA5C5B-4FDB-9446-A770-08043951887A}"/>
                </a:ext>
              </a:extLst>
            </p:cNvPr>
            <p:cNvSpPr txBox="1"/>
            <p:nvPr/>
          </p:nvSpPr>
          <p:spPr>
            <a:xfrm>
              <a:off x="6925733" y="32853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grpSp>
        <p:nvGrpSpPr>
          <p:cNvPr id="17" name="Group 16">
            <a:extLst>
              <a:ext uri="{FF2B5EF4-FFF2-40B4-BE49-F238E27FC236}">
                <a16:creationId xmlns:a16="http://schemas.microsoft.com/office/drawing/2014/main" id="{C4B973FC-CB7D-644E-9563-D997C2CC7192}"/>
              </a:ext>
            </a:extLst>
          </p:cNvPr>
          <p:cNvGrpSpPr/>
          <p:nvPr/>
        </p:nvGrpSpPr>
        <p:grpSpPr>
          <a:xfrm>
            <a:off x="7035799" y="3426392"/>
            <a:ext cx="1642534" cy="923178"/>
            <a:chOff x="6925733" y="2669976"/>
            <a:chExt cx="1642534" cy="923178"/>
          </a:xfrm>
        </p:grpSpPr>
        <p:sp>
          <p:nvSpPr>
            <p:cNvPr id="18" name="TextBox 17">
              <a:extLst>
                <a:ext uri="{FF2B5EF4-FFF2-40B4-BE49-F238E27FC236}">
                  <a16:creationId xmlns:a16="http://schemas.microsoft.com/office/drawing/2014/main" id="{83BD5BC5-D38C-9E4F-9A49-099D377202CD}"/>
                </a:ext>
              </a:extLst>
            </p:cNvPr>
            <p:cNvSpPr txBox="1"/>
            <p:nvPr/>
          </p:nvSpPr>
          <p:spPr>
            <a:xfrm>
              <a:off x="6925733" y="29776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19" name="TextBox 18">
              <a:extLst>
                <a:ext uri="{FF2B5EF4-FFF2-40B4-BE49-F238E27FC236}">
                  <a16:creationId xmlns:a16="http://schemas.microsoft.com/office/drawing/2014/main" id="{E427B619-29F3-9E46-BBBB-15E1CDC35A07}"/>
                </a:ext>
              </a:extLst>
            </p:cNvPr>
            <p:cNvSpPr txBox="1"/>
            <p:nvPr/>
          </p:nvSpPr>
          <p:spPr>
            <a:xfrm>
              <a:off x="6925733" y="26699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20" name="TextBox 19">
              <a:extLst>
                <a:ext uri="{FF2B5EF4-FFF2-40B4-BE49-F238E27FC236}">
                  <a16:creationId xmlns:a16="http://schemas.microsoft.com/office/drawing/2014/main" id="{03F0281B-6E84-C84B-A1DB-699ADBCF813A}"/>
                </a:ext>
              </a:extLst>
            </p:cNvPr>
            <p:cNvSpPr txBox="1"/>
            <p:nvPr/>
          </p:nvSpPr>
          <p:spPr>
            <a:xfrm>
              <a:off x="6925733" y="32853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grpSp>
        <p:nvGrpSpPr>
          <p:cNvPr id="21" name="Group 20">
            <a:extLst>
              <a:ext uri="{FF2B5EF4-FFF2-40B4-BE49-F238E27FC236}">
                <a16:creationId xmlns:a16="http://schemas.microsoft.com/office/drawing/2014/main" id="{C2ABAE04-C226-A24B-9B1A-F77EFD0A8DD6}"/>
              </a:ext>
            </a:extLst>
          </p:cNvPr>
          <p:cNvGrpSpPr/>
          <p:nvPr/>
        </p:nvGrpSpPr>
        <p:grpSpPr>
          <a:xfrm>
            <a:off x="7035799" y="5246404"/>
            <a:ext cx="1642534" cy="923178"/>
            <a:chOff x="6925733" y="2669976"/>
            <a:chExt cx="1642534" cy="923178"/>
          </a:xfrm>
        </p:grpSpPr>
        <p:sp>
          <p:nvSpPr>
            <p:cNvPr id="22" name="TextBox 21">
              <a:extLst>
                <a:ext uri="{FF2B5EF4-FFF2-40B4-BE49-F238E27FC236}">
                  <a16:creationId xmlns:a16="http://schemas.microsoft.com/office/drawing/2014/main" id="{458C9DC2-E73E-3343-AAAD-DCC65BC1D60F}"/>
                </a:ext>
              </a:extLst>
            </p:cNvPr>
            <p:cNvSpPr txBox="1"/>
            <p:nvPr/>
          </p:nvSpPr>
          <p:spPr>
            <a:xfrm>
              <a:off x="6925733" y="2977600"/>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23" name="TextBox 22">
              <a:extLst>
                <a:ext uri="{FF2B5EF4-FFF2-40B4-BE49-F238E27FC236}">
                  <a16:creationId xmlns:a16="http://schemas.microsoft.com/office/drawing/2014/main" id="{F8E23853-BE37-D84A-8E94-E66649A5949F}"/>
                </a:ext>
              </a:extLst>
            </p:cNvPr>
            <p:cNvSpPr txBox="1"/>
            <p:nvPr/>
          </p:nvSpPr>
          <p:spPr>
            <a:xfrm>
              <a:off x="6925733" y="2669976"/>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24" name="TextBox 23">
              <a:extLst>
                <a:ext uri="{FF2B5EF4-FFF2-40B4-BE49-F238E27FC236}">
                  <a16:creationId xmlns:a16="http://schemas.microsoft.com/office/drawing/2014/main" id="{84F48C3D-2DE7-F944-B7F7-A62957662FB3}"/>
                </a:ext>
              </a:extLst>
            </p:cNvPr>
            <p:cNvSpPr txBox="1"/>
            <p:nvPr/>
          </p:nvSpPr>
          <p:spPr>
            <a:xfrm>
              <a:off x="6925733" y="3285377"/>
              <a:ext cx="1642534" cy="307777"/>
            </a:xfrm>
            <a:prstGeom prst="rect">
              <a:avLst/>
            </a:prstGeom>
            <a:solidFill>
              <a:schemeClr val="accent4">
                <a:lumMod val="60000"/>
                <a:lumOff val="40000"/>
              </a:schemeClr>
            </a:solidFill>
          </p:spPr>
          <p:txBody>
            <a:bodyPr wrap="square" rtlCol="0">
              <a:spAutoFit/>
            </a:bodyPr>
            <a:lstStyle/>
            <a:p>
              <a:pPr algn="ctr"/>
              <a:r>
                <a:rPr lang="en-US" sz="1400" b="1" dirty="0"/>
                <a:t>Gray-Listed</a:t>
              </a:r>
            </a:p>
          </p:txBody>
        </p:sp>
      </p:grpSp>
      <p:sp>
        <p:nvSpPr>
          <p:cNvPr id="25" name="TextBox 24">
            <a:extLst>
              <a:ext uri="{FF2B5EF4-FFF2-40B4-BE49-F238E27FC236}">
                <a16:creationId xmlns:a16="http://schemas.microsoft.com/office/drawing/2014/main" id="{8CA4E71A-56DC-3E43-8FDF-F1F3B83EA6B7}"/>
              </a:ext>
            </a:extLst>
          </p:cNvPr>
          <p:cNvSpPr txBox="1"/>
          <p:nvPr/>
        </p:nvSpPr>
        <p:spPr>
          <a:xfrm>
            <a:off x="5178230" y="2226950"/>
            <a:ext cx="872067" cy="276999"/>
          </a:xfrm>
          <a:prstGeom prst="rect">
            <a:avLst/>
          </a:prstGeom>
          <a:solidFill>
            <a:srgbClr val="FFC000"/>
          </a:solidFill>
        </p:spPr>
        <p:txBody>
          <a:bodyPr wrap="square" rtlCol="0">
            <a:spAutoFit/>
          </a:bodyPr>
          <a:lstStyle/>
          <a:p>
            <a:pPr algn="ctr"/>
            <a:r>
              <a:rPr lang="en-US" sz="1200" b="1" dirty="0"/>
              <a:t>Original</a:t>
            </a:r>
          </a:p>
        </p:txBody>
      </p:sp>
      <p:sp>
        <p:nvSpPr>
          <p:cNvPr id="26" name="TextBox 25">
            <a:extLst>
              <a:ext uri="{FF2B5EF4-FFF2-40B4-BE49-F238E27FC236}">
                <a16:creationId xmlns:a16="http://schemas.microsoft.com/office/drawing/2014/main" id="{3262309C-69C1-7546-9F59-7DF27C1025E5}"/>
              </a:ext>
            </a:extLst>
          </p:cNvPr>
          <p:cNvSpPr txBox="1"/>
          <p:nvPr/>
        </p:nvSpPr>
        <p:spPr>
          <a:xfrm>
            <a:off x="6146799" y="2226950"/>
            <a:ext cx="1109999" cy="276999"/>
          </a:xfrm>
          <a:prstGeom prst="rect">
            <a:avLst/>
          </a:prstGeom>
          <a:solidFill>
            <a:srgbClr val="FFFF00"/>
          </a:solidFill>
        </p:spPr>
        <p:txBody>
          <a:bodyPr wrap="square" rtlCol="0">
            <a:spAutoFit/>
          </a:bodyPr>
          <a:lstStyle/>
          <a:p>
            <a:pPr algn="ctr"/>
            <a:r>
              <a:rPr lang="en-US" sz="1200" b="1" dirty="0"/>
              <a:t>Transformed</a:t>
            </a:r>
          </a:p>
        </p:txBody>
      </p:sp>
    </p:spTree>
    <p:extLst>
      <p:ext uri="{BB962C8B-B14F-4D97-AF65-F5344CB8AC3E}">
        <p14:creationId xmlns:p14="http://schemas.microsoft.com/office/powerpoint/2010/main" val="1819212263"/>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1294C-54BE-C442-92CD-31C53B778D1A}"/>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C18BF09C-3825-6C45-9839-EF11BE78C1E7}"/>
              </a:ext>
            </a:extLst>
          </p:cNvPr>
          <p:cNvSpPr>
            <a:spLocks noGrp="1"/>
          </p:cNvSpPr>
          <p:nvPr>
            <p:ph idx="1"/>
          </p:nvPr>
        </p:nvSpPr>
        <p:spPr>
          <a:xfrm>
            <a:off x="4417007" y="2262753"/>
            <a:ext cx="3683344" cy="3724096"/>
          </a:xfrm>
        </p:spPr>
        <p:txBody>
          <a:bodyPr/>
          <a:lstStyle/>
          <a:p>
            <a:r>
              <a:rPr lang="en-GB" dirty="0">
                <a:latin typeface="+mn-lt"/>
                <a:cs typeface="David" panose="020E0502060401010101" pitchFamily="34" charset="-79"/>
              </a:rPr>
              <a:t>Location (~3m)</a:t>
            </a:r>
          </a:p>
          <a:p>
            <a:r>
              <a:rPr lang="en-GB" dirty="0">
                <a:latin typeface="+mn-lt"/>
                <a:cs typeface="David" panose="020E0502060401010101" pitchFamily="34" charset="-79"/>
              </a:rPr>
              <a:t>Microphone</a:t>
            </a:r>
          </a:p>
          <a:p>
            <a:r>
              <a:rPr lang="en-GB" b="1" dirty="0">
                <a:latin typeface="+mn-lt"/>
                <a:cs typeface="David" panose="020E0502060401010101" pitchFamily="34" charset="-79"/>
              </a:rPr>
              <a:t>Gyroscope</a:t>
            </a:r>
          </a:p>
          <a:p>
            <a:r>
              <a:rPr lang="en-GB" b="1" dirty="0">
                <a:latin typeface="+mn-lt"/>
                <a:cs typeface="David" panose="020E0502060401010101" pitchFamily="34" charset="-79"/>
              </a:rPr>
              <a:t>Accelerometer</a:t>
            </a:r>
          </a:p>
          <a:p>
            <a:r>
              <a:rPr lang="en-GB" dirty="0">
                <a:latin typeface="+mn-lt"/>
                <a:cs typeface="David" panose="020E0502060401010101" pitchFamily="34" charset="-79"/>
              </a:rPr>
              <a:t>Barometer</a:t>
            </a:r>
          </a:p>
          <a:p>
            <a:r>
              <a:rPr lang="en-GB" dirty="0">
                <a:latin typeface="+mn-lt"/>
                <a:cs typeface="David" panose="020E0502060401010101" pitchFamily="34" charset="-79"/>
              </a:rPr>
              <a:t>Magnetometer</a:t>
            </a:r>
          </a:p>
          <a:p>
            <a:r>
              <a:rPr lang="en-GB" dirty="0">
                <a:latin typeface="+mn-lt"/>
                <a:cs typeface="David" panose="020E0502060401010101" pitchFamily="34" charset="-79"/>
              </a:rPr>
              <a:t>Thermometer</a:t>
            </a:r>
          </a:p>
          <a:p>
            <a:r>
              <a:rPr lang="en-GB" dirty="0">
                <a:latin typeface="+mn-lt"/>
                <a:cs typeface="David" panose="020E0502060401010101" pitchFamily="34" charset="-79"/>
              </a:rPr>
              <a:t>Proximity</a:t>
            </a:r>
          </a:p>
          <a:p>
            <a:r>
              <a:rPr lang="en-GB" dirty="0">
                <a:latin typeface="+mn-lt"/>
                <a:cs typeface="David" panose="020E0502060401010101" pitchFamily="34" charset="-79"/>
              </a:rPr>
              <a:t>Ambient Light</a:t>
            </a:r>
          </a:p>
          <a:p>
            <a:r>
              <a:rPr lang="en-GB" dirty="0">
                <a:latin typeface="+mn-lt"/>
                <a:cs typeface="David" panose="020E0502060401010101" pitchFamily="34" charset="-79"/>
              </a:rPr>
              <a:t>Humidity</a:t>
            </a:r>
          </a:p>
        </p:txBody>
      </p:sp>
      <p:pic>
        <p:nvPicPr>
          <p:cNvPr id="4" name="Picture 3">
            <a:extLst>
              <a:ext uri="{FF2B5EF4-FFF2-40B4-BE49-F238E27FC236}">
                <a16:creationId xmlns:a16="http://schemas.microsoft.com/office/drawing/2014/main" id="{D1BB731D-F66E-BA4F-8D02-2E1A7648C1FF}"/>
              </a:ext>
            </a:extLst>
          </p:cNvPr>
          <p:cNvPicPr>
            <a:picLocks noChangeAspect="1"/>
          </p:cNvPicPr>
          <p:nvPr/>
        </p:nvPicPr>
        <p:blipFill rotWithShape="1">
          <a:blip r:embed="rId3"/>
          <a:srcRect l="52034" t="1701" r="17451" b="2750"/>
          <a:stretch/>
        </p:blipFill>
        <p:spPr>
          <a:xfrm>
            <a:off x="2875036" y="1919154"/>
            <a:ext cx="1062402" cy="3222617"/>
          </a:xfrm>
          <a:prstGeom prst="rect">
            <a:avLst/>
          </a:prstGeom>
          <a:scene3d>
            <a:camera prst="orthographicFront">
              <a:rot lat="21348047" lon="19906570" rev="20965542"/>
            </a:camera>
            <a:lightRig rig="threePt" dir="t"/>
          </a:scene3d>
        </p:spPr>
      </p:pic>
      <p:pic>
        <p:nvPicPr>
          <p:cNvPr id="5" name="Picture 4">
            <a:extLst>
              <a:ext uri="{FF2B5EF4-FFF2-40B4-BE49-F238E27FC236}">
                <a16:creationId xmlns:a16="http://schemas.microsoft.com/office/drawing/2014/main" id="{4F8A1B38-8068-9C4B-B4BB-2BDDA359612E}"/>
              </a:ext>
            </a:extLst>
          </p:cNvPr>
          <p:cNvPicPr>
            <a:picLocks noChangeAspect="1"/>
          </p:cNvPicPr>
          <p:nvPr/>
        </p:nvPicPr>
        <p:blipFill rotWithShape="1">
          <a:blip r:embed="rId4"/>
          <a:srcRect l="35038" t="5113" r="35825" b="6295"/>
          <a:stretch/>
        </p:blipFill>
        <p:spPr>
          <a:xfrm>
            <a:off x="7535716" y="3399588"/>
            <a:ext cx="792088" cy="1605585"/>
          </a:xfrm>
          <a:prstGeom prst="rect">
            <a:avLst/>
          </a:prstGeom>
          <a:scene3d>
            <a:camera prst="orthographicFront">
              <a:rot lat="792714" lon="19252067" rev="20718257"/>
            </a:camera>
            <a:lightRig rig="threePt" dir="t"/>
          </a:scene3d>
          <a:sp3d z="69850" prstMaterial="metal"/>
        </p:spPr>
      </p:pic>
      <p:sp>
        <p:nvSpPr>
          <p:cNvPr id="6" name="Content Placeholder 2">
            <a:extLst>
              <a:ext uri="{FF2B5EF4-FFF2-40B4-BE49-F238E27FC236}">
                <a16:creationId xmlns:a16="http://schemas.microsoft.com/office/drawing/2014/main" id="{E2F58F8A-F549-3B4F-8DB8-755D205FF179}"/>
              </a:ext>
            </a:extLst>
          </p:cNvPr>
          <p:cNvSpPr txBox="1">
            <a:spLocks/>
          </p:cNvSpPr>
          <p:nvPr/>
        </p:nvSpPr>
        <p:spPr bwMode="auto">
          <a:xfrm>
            <a:off x="362788" y="2262753"/>
            <a:ext cx="3683344" cy="701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a:buFont typeface="Arial" panose="020B0604020202020204" pitchFamily="34" charset="0"/>
              <a:buChar char="•"/>
            </a:pPr>
            <a:r>
              <a:rPr lang="en-GB" sz="1800" kern="0" dirty="0">
                <a:cs typeface="David" panose="020E0502060401010101" pitchFamily="34" charset="-79"/>
              </a:rPr>
              <a:t>Location (~50m) </a:t>
            </a:r>
          </a:p>
          <a:p>
            <a:r>
              <a:rPr lang="en-GB" sz="1800" kern="0" dirty="0">
                <a:cs typeface="David" panose="020E0502060401010101" pitchFamily="34" charset="-79"/>
              </a:rPr>
              <a:t>Microphone</a:t>
            </a:r>
          </a:p>
        </p:txBody>
      </p:sp>
      <p:cxnSp>
        <p:nvCxnSpPr>
          <p:cNvPr id="10" name="Straight Arrow Connector 9">
            <a:extLst>
              <a:ext uri="{FF2B5EF4-FFF2-40B4-BE49-F238E27FC236}">
                <a16:creationId xmlns:a16="http://schemas.microsoft.com/office/drawing/2014/main" id="{41CBA08E-3834-BA4F-B20C-8FFA4861A94C}"/>
              </a:ext>
            </a:extLst>
          </p:cNvPr>
          <p:cNvCxnSpPr/>
          <p:nvPr/>
        </p:nvCxnSpPr>
        <p:spPr>
          <a:xfrm>
            <a:off x="946883" y="5589240"/>
            <a:ext cx="7160518" cy="0"/>
          </a:xfrm>
          <a:prstGeom prst="straightConnector1">
            <a:avLst/>
          </a:prstGeom>
          <a:ln w="57150" cap="flat" cmpd="sng" algn="ctr">
            <a:solidFill>
              <a:schemeClr val="accent4"/>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3" name="Content Placeholder 2">
            <a:extLst>
              <a:ext uri="{FF2B5EF4-FFF2-40B4-BE49-F238E27FC236}">
                <a16:creationId xmlns:a16="http://schemas.microsoft.com/office/drawing/2014/main" id="{92FE5AAA-F3E0-824A-A1C7-5EAFC6994F14}"/>
              </a:ext>
            </a:extLst>
          </p:cNvPr>
          <p:cNvSpPr txBox="1">
            <a:spLocks/>
          </p:cNvSpPr>
          <p:nvPr/>
        </p:nvSpPr>
        <p:spPr bwMode="auto">
          <a:xfrm>
            <a:off x="2649591" y="5076649"/>
            <a:ext cx="1008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0" indent="0">
              <a:buNone/>
            </a:pPr>
            <a:r>
              <a:rPr lang="en-GB" u="sng" dirty="0">
                <a:latin typeface="+mj-lt"/>
                <a:cs typeface="David" panose="020E0502060401010101" pitchFamily="34" charset="-79"/>
              </a:rPr>
              <a:t>1973</a:t>
            </a:r>
            <a:endParaRPr lang="en-GB" u="sng" kern="0" dirty="0">
              <a:latin typeface="+mj-lt"/>
              <a:cs typeface="David" panose="020E0502060401010101" pitchFamily="34" charset="-79"/>
            </a:endParaRPr>
          </a:p>
        </p:txBody>
      </p:sp>
      <p:sp>
        <p:nvSpPr>
          <p:cNvPr id="14" name="Content Placeholder 2">
            <a:extLst>
              <a:ext uri="{FF2B5EF4-FFF2-40B4-BE49-F238E27FC236}">
                <a16:creationId xmlns:a16="http://schemas.microsoft.com/office/drawing/2014/main" id="{8220361F-49C3-D244-AED5-06060D5656CA}"/>
              </a:ext>
            </a:extLst>
          </p:cNvPr>
          <p:cNvSpPr txBox="1">
            <a:spLocks/>
          </p:cNvSpPr>
          <p:nvPr/>
        </p:nvSpPr>
        <p:spPr bwMode="auto">
          <a:xfrm>
            <a:off x="7439357" y="5005173"/>
            <a:ext cx="10081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0" indent="0">
              <a:buNone/>
            </a:pPr>
            <a:r>
              <a:rPr lang="en-GB" u="sng" dirty="0">
                <a:latin typeface="+mj-lt"/>
              </a:rPr>
              <a:t>2018</a:t>
            </a:r>
            <a:endParaRPr lang="en-GB" u="sng" kern="0" dirty="0">
              <a:latin typeface="+mj-lt"/>
              <a:cs typeface="David" panose="020E0502060401010101" pitchFamily="34" charset="-79"/>
            </a:endParaRPr>
          </a:p>
        </p:txBody>
      </p:sp>
      <p:cxnSp>
        <p:nvCxnSpPr>
          <p:cNvPr id="15" name="Straight Arrow Connector 14">
            <a:extLst>
              <a:ext uri="{FF2B5EF4-FFF2-40B4-BE49-F238E27FC236}">
                <a16:creationId xmlns:a16="http://schemas.microsoft.com/office/drawing/2014/main" id="{E084FDB9-7882-4C4E-A19A-539DAE643771}"/>
              </a:ext>
            </a:extLst>
          </p:cNvPr>
          <p:cNvCxnSpPr>
            <a:cxnSpLocks/>
          </p:cNvCxnSpPr>
          <p:nvPr/>
        </p:nvCxnSpPr>
        <p:spPr>
          <a:xfrm flipH="1" flipV="1">
            <a:off x="4072601" y="2262753"/>
            <a:ext cx="10843" cy="3326487"/>
          </a:xfrm>
          <a:prstGeom prst="straightConnector1">
            <a:avLst/>
          </a:prstGeom>
          <a:ln w="571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936643481"/>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p:txBody>
          <a:bodyPr/>
          <a:lstStyle/>
          <a:p>
            <a:r>
              <a:rPr lang="en-US" sz="2400" dirty="0"/>
              <a:t>Opportunity : </a:t>
            </a:r>
            <a:r>
              <a:rPr lang="en-US" sz="2400" dirty="0">
                <a:solidFill>
                  <a:srgbClr val="7030A0"/>
                </a:solidFill>
              </a:rPr>
              <a:t>Confusion Matrix</a:t>
            </a:r>
          </a:p>
        </p:txBody>
      </p:sp>
      <p:sp>
        <p:nvSpPr>
          <p:cNvPr id="28" name="TextBox 27">
            <a:extLst>
              <a:ext uri="{FF2B5EF4-FFF2-40B4-BE49-F238E27FC236}">
                <a16:creationId xmlns:a16="http://schemas.microsoft.com/office/drawing/2014/main" id="{1F629ACC-DD9E-B34B-A1DC-3C08209216FC}"/>
              </a:ext>
            </a:extLst>
          </p:cNvPr>
          <p:cNvSpPr txBox="1"/>
          <p:nvPr/>
        </p:nvSpPr>
        <p:spPr>
          <a:xfrm>
            <a:off x="1312333" y="5672557"/>
            <a:ext cx="1642534" cy="307777"/>
          </a:xfrm>
          <a:prstGeom prst="rect">
            <a:avLst/>
          </a:prstGeom>
          <a:solidFill>
            <a:srgbClr val="FFC000"/>
          </a:solidFill>
        </p:spPr>
        <p:txBody>
          <a:bodyPr wrap="square" rtlCol="0">
            <a:spAutoFit/>
          </a:bodyPr>
          <a:lstStyle/>
          <a:p>
            <a:pPr algn="ctr"/>
            <a:r>
              <a:rPr lang="en-US" sz="1400" b="1" dirty="0"/>
              <a:t>Original Data</a:t>
            </a:r>
          </a:p>
        </p:txBody>
      </p:sp>
      <p:sp>
        <p:nvSpPr>
          <p:cNvPr id="29" name="TextBox 28">
            <a:extLst>
              <a:ext uri="{FF2B5EF4-FFF2-40B4-BE49-F238E27FC236}">
                <a16:creationId xmlns:a16="http://schemas.microsoft.com/office/drawing/2014/main" id="{5EB02CBB-748F-9343-ACB1-4CBD4F680BCD}"/>
              </a:ext>
            </a:extLst>
          </p:cNvPr>
          <p:cNvSpPr txBox="1"/>
          <p:nvPr/>
        </p:nvSpPr>
        <p:spPr>
          <a:xfrm>
            <a:off x="5613399" y="5672556"/>
            <a:ext cx="2074334" cy="307777"/>
          </a:xfrm>
          <a:prstGeom prst="rect">
            <a:avLst/>
          </a:prstGeom>
          <a:solidFill>
            <a:srgbClr val="FFFF00"/>
          </a:solidFill>
        </p:spPr>
        <p:txBody>
          <a:bodyPr wrap="square" rtlCol="0">
            <a:spAutoFit/>
          </a:bodyPr>
          <a:lstStyle/>
          <a:p>
            <a:pPr algn="ctr"/>
            <a:r>
              <a:rPr lang="en-US" sz="1400" b="1" dirty="0"/>
              <a:t>Transformed Data</a:t>
            </a:r>
          </a:p>
        </p:txBody>
      </p:sp>
      <p:pic>
        <p:nvPicPr>
          <p:cNvPr id="5" name="Picture 4">
            <a:extLst>
              <a:ext uri="{FF2B5EF4-FFF2-40B4-BE49-F238E27FC236}">
                <a16:creationId xmlns:a16="http://schemas.microsoft.com/office/drawing/2014/main" id="{9CBFE9B8-9F07-E048-B765-710EC00FA09A}"/>
              </a:ext>
            </a:extLst>
          </p:cNvPr>
          <p:cNvPicPr>
            <a:picLocks noChangeAspect="1"/>
          </p:cNvPicPr>
          <p:nvPr/>
        </p:nvPicPr>
        <p:blipFill>
          <a:blip r:embed="rId3"/>
          <a:stretch>
            <a:fillRect/>
          </a:stretch>
        </p:blipFill>
        <p:spPr>
          <a:xfrm>
            <a:off x="605366" y="2447287"/>
            <a:ext cx="3056467" cy="3014016"/>
          </a:xfrm>
          <a:prstGeom prst="rect">
            <a:avLst/>
          </a:prstGeom>
        </p:spPr>
      </p:pic>
      <p:pic>
        <p:nvPicPr>
          <p:cNvPr id="8" name="Picture 7">
            <a:extLst>
              <a:ext uri="{FF2B5EF4-FFF2-40B4-BE49-F238E27FC236}">
                <a16:creationId xmlns:a16="http://schemas.microsoft.com/office/drawing/2014/main" id="{8B3A9B23-2CF1-5542-BBEF-00B2AE21AF21}"/>
              </a:ext>
            </a:extLst>
          </p:cNvPr>
          <p:cNvPicPr>
            <a:picLocks noChangeAspect="1"/>
          </p:cNvPicPr>
          <p:nvPr/>
        </p:nvPicPr>
        <p:blipFill>
          <a:blip r:embed="rId4"/>
          <a:stretch>
            <a:fillRect/>
          </a:stretch>
        </p:blipFill>
        <p:spPr>
          <a:xfrm>
            <a:off x="5172074" y="2535229"/>
            <a:ext cx="2956983" cy="2926074"/>
          </a:xfrm>
          <a:prstGeom prst="rect">
            <a:avLst/>
          </a:prstGeom>
        </p:spPr>
      </p:pic>
    </p:spTree>
    <p:extLst>
      <p:ext uri="{BB962C8B-B14F-4D97-AF65-F5344CB8AC3E}">
        <p14:creationId xmlns:p14="http://schemas.microsoft.com/office/powerpoint/2010/main" val="411549054"/>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p:txBody>
          <a:bodyPr/>
          <a:lstStyle/>
          <a:p>
            <a:r>
              <a:rPr lang="en-US" sz="2400" dirty="0"/>
              <a:t>Visualization: </a:t>
            </a:r>
            <a:r>
              <a:rPr lang="en-US" sz="2400" dirty="0">
                <a:solidFill>
                  <a:srgbClr val="7030A0"/>
                </a:solidFill>
              </a:rPr>
              <a:t>An MNIST example</a:t>
            </a:r>
          </a:p>
        </p:txBody>
      </p:sp>
      <p:pic>
        <p:nvPicPr>
          <p:cNvPr id="6" name="Picture 5">
            <a:extLst>
              <a:ext uri="{FF2B5EF4-FFF2-40B4-BE49-F238E27FC236}">
                <a16:creationId xmlns:a16="http://schemas.microsoft.com/office/drawing/2014/main" id="{ACE48250-DC43-1A4D-99C8-8BF6F69346B7}"/>
              </a:ext>
            </a:extLst>
          </p:cNvPr>
          <p:cNvPicPr>
            <a:picLocks noChangeAspect="1"/>
          </p:cNvPicPr>
          <p:nvPr/>
        </p:nvPicPr>
        <p:blipFill>
          <a:blip r:embed="rId3"/>
          <a:stretch>
            <a:fillRect/>
          </a:stretch>
        </p:blipFill>
        <p:spPr>
          <a:xfrm>
            <a:off x="2277530" y="4856746"/>
            <a:ext cx="6239937" cy="1246879"/>
          </a:xfrm>
          <a:prstGeom prst="rect">
            <a:avLst/>
          </a:prstGeom>
        </p:spPr>
      </p:pic>
      <p:pic>
        <p:nvPicPr>
          <p:cNvPr id="12" name="Picture 11">
            <a:extLst>
              <a:ext uri="{FF2B5EF4-FFF2-40B4-BE49-F238E27FC236}">
                <a16:creationId xmlns:a16="http://schemas.microsoft.com/office/drawing/2014/main" id="{2DA18F13-AB3A-1443-810D-16A8D2FA9CD1}"/>
              </a:ext>
            </a:extLst>
          </p:cNvPr>
          <p:cNvPicPr>
            <a:picLocks noChangeAspect="1"/>
          </p:cNvPicPr>
          <p:nvPr/>
        </p:nvPicPr>
        <p:blipFill>
          <a:blip r:embed="rId4"/>
          <a:stretch>
            <a:fillRect/>
          </a:stretch>
        </p:blipFill>
        <p:spPr>
          <a:xfrm>
            <a:off x="2277532" y="2611438"/>
            <a:ext cx="6239936" cy="1226984"/>
          </a:xfrm>
          <a:prstGeom prst="rect">
            <a:avLst/>
          </a:prstGeom>
        </p:spPr>
      </p:pic>
      <p:sp>
        <p:nvSpPr>
          <p:cNvPr id="25" name="TextBox 24">
            <a:extLst>
              <a:ext uri="{FF2B5EF4-FFF2-40B4-BE49-F238E27FC236}">
                <a16:creationId xmlns:a16="http://schemas.microsoft.com/office/drawing/2014/main" id="{016C6855-AA7E-E440-9393-6C0C8C0383AF}"/>
              </a:ext>
            </a:extLst>
          </p:cNvPr>
          <p:cNvSpPr txBox="1"/>
          <p:nvPr/>
        </p:nvSpPr>
        <p:spPr>
          <a:xfrm>
            <a:off x="558799" y="2703213"/>
            <a:ext cx="1718733" cy="307777"/>
          </a:xfrm>
          <a:prstGeom prst="rect">
            <a:avLst/>
          </a:prstGeom>
          <a:solidFill>
            <a:srgbClr val="FFC000"/>
          </a:solidFill>
        </p:spPr>
        <p:txBody>
          <a:bodyPr wrap="square" rtlCol="0">
            <a:spAutoFit/>
          </a:bodyPr>
          <a:lstStyle/>
          <a:p>
            <a:pPr algn="ctr"/>
            <a:r>
              <a:rPr lang="en-US" sz="1400" b="1" dirty="0"/>
              <a:t>Original Data</a:t>
            </a:r>
          </a:p>
        </p:txBody>
      </p:sp>
      <p:sp>
        <p:nvSpPr>
          <p:cNvPr id="27" name="TextBox 26">
            <a:extLst>
              <a:ext uri="{FF2B5EF4-FFF2-40B4-BE49-F238E27FC236}">
                <a16:creationId xmlns:a16="http://schemas.microsoft.com/office/drawing/2014/main" id="{F5902042-E3BF-B245-BE38-EB069F623875}"/>
              </a:ext>
            </a:extLst>
          </p:cNvPr>
          <p:cNvSpPr txBox="1"/>
          <p:nvPr/>
        </p:nvSpPr>
        <p:spPr>
          <a:xfrm>
            <a:off x="558800" y="3391709"/>
            <a:ext cx="1718733" cy="307777"/>
          </a:xfrm>
          <a:prstGeom prst="rect">
            <a:avLst/>
          </a:prstGeom>
          <a:solidFill>
            <a:srgbClr val="FFFF00"/>
          </a:solidFill>
        </p:spPr>
        <p:txBody>
          <a:bodyPr wrap="square" rtlCol="0">
            <a:spAutoFit/>
          </a:bodyPr>
          <a:lstStyle/>
          <a:p>
            <a:pPr algn="ctr"/>
            <a:r>
              <a:rPr lang="en-US" sz="1400" b="1" dirty="0"/>
              <a:t>Transformed Data</a:t>
            </a:r>
          </a:p>
        </p:txBody>
      </p:sp>
      <p:sp>
        <p:nvSpPr>
          <p:cNvPr id="29" name="TextBox 28">
            <a:extLst>
              <a:ext uri="{FF2B5EF4-FFF2-40B4-BE49-F238E27FC236}">
                <a16:creationId xmlns:a16="http://schemas.microsoft.com/office/drawing/2014/main" id="{55BD99B6-403B-2842-AD3D-E5A90D441419}"/>
              </a:ext>
            </a:extLst>
          </p:cNvPr>
          <p:cNvSpPr txBox="1"/>
          <p:nvPr/>
        </p:nvSpPr>
        <p:spPr>
          <a:xfrm>
            <a:off x="558798" y="4964839"/>
            <a:ext cx="1718733" cy="307777"/>
          </a:xfrm>
          <a:prstGeom prst="rect">
            <a:avLst/>
          </a:prstGeom>
          <a:solidFill>
            <a:srgbClr val="FFC000"/>
          </a:solidFill>
        </p:spPr>
        <p:txBody>
          <a:bodyPr wrap="square" rtlCol="0">
            <a:spAutoFit/>
          </a:bodyPr>
          <a:lstStyle/>
          <a:p>
            <a:pPr algn="ctr"/>
            <a:r>
              <a:rPr lang="en-US" sz="1400" b="1" dirty="0"/>
              <a:t>Original Data</a:t>
            </a:r>
          </a:p>
        </p:txBody>
      </p:sp>
      <p:sp>
        <p:nvSpPr>
          <p:cNvPr id="30" name="TextBox 29">
            <a:extLst>
              <a:ext uri="{FF2B5EF4-FFF2-40B4-BE49-F238E27FC236}">
                <a16:creationId xmlns:a16="http://schemas.microsoft.com/office/drawing/2014/main" id="{422C9DF3-1D62-4347-8A23-836771E34E4B}"/>
              </a:ext>
            </a:extLst>
          </p:cNvPr>
          <p:cNvSpPr txBox="1"/>
          <p:nvPr/>
        </p:nvSpPr>
        <p:spPr>
          <a:xfrm>
            <a:off x="558799" y="5653335"/>
            <a:ext cx="1718733" cy="307777"/>
          </a:xfrm>
          <a:prstGeom prst="rect">
            <a:avLst/>
          </a:prstGeom>
          <a:solidFill>
            <a:srgbClr val="FFFF00"/>
          </a:solidFill>
        </p:spPr>
        <p:txBody>
          <a:bodyPr wrap="square" rtlCol="0">
            <a:spAutoFit/>
          </a:bodyPr>
          <a:lstStyle/>
          <a:p>
            <a:pPr algn="ctr"/>
            <a:r>
              <a:rPr lang="en-US" sz="1400" b="1" dirty="0"/>
              <a:t>Transformed Data</a:t>
            </a:r>
          </a:p>
        </p:txBody>
      </p:sp>
      <p:sp>
        <p:nvSpPr>
          <p:cNvPr id="32" name="TextBox 31">
            <a:extLst>
              <a:ext uri="{FF2B5EF4-FFF2-40B4-BE49-F238E27FC236}">
                <a16:creationId xmlns:a16="http://schemas.microsoft.com/office/drawing/2014/main" id="{68294C7B-40C0-C84F-8C93-02F360157797}"/>
              </a:ext>
            </a:extLst>
          </p:cNvPr>
          <p:cNvSpPr txBox="1"/>
          <p:nvPr/>
        </p:nvSpPr>
        <p:spPr>
          <a:xfrm>
            <a:off x="4487333" y="4548969"/>
            <a:ext cx="1642534" cy="307777"/>
          </a:xfrm>
          <a:prstGeom prst="rect">
            <a:avLst/>
          </a:prstGeom>
          <a:solidFill>
            <a:srgbClr val="FF7E79"/>
          </a:solidFill>
        </p:spPr>
        <p:txBody>
          <a:bodyPr wrap="square" rtlCol="0">
            <a:spAutoFit/>
          </a:bodyPr>
          <a:lstStyle/>
          <a:p>
            <a:pPr algn="ctr"/>
            <a:r>
              <a:rPr lang="en-US" sz="1400" b="1" dirty="0"/>
              <a:t>Black-Listed</a:t>
            </a:r>
          </a:p>
        </p:txBody>
      </p:sp>
      <p:sp>
        <p:nvSpPr>
          <p:cNvPr id="33" name="TextBox 32">
            <a:extLst>
              <a:ext uri="{FF2B5EF4-FFF2-40B4-BE49-F238E27FC236}">
                <a16:creationId xmlns:a16="http://schemas.microsoft.com/office/drawing/2014/main" id="{FF9E0FEB-8971-7D44-A44F-3C7C1266AFEA}"/>
              </a:ext>
            </a:extLst>
          </p:cNvPr>
          <p:cNvSpPr txBox="1"/>
          <p:nvPr/>
        </p:nvSpPr>
        <p:spPr>
          <a:xfrm>
            <a:off x="4487333" y="2262664"/>
            <a:ext cx="1642534" cy="307777"/>
          </a:xfrm>
          <a:prstGeom prst="rect">
            <a:avLst/>
          </a:prstGeom>
          <a:solidFill>
            <a:srgbClr val="92D050"/>
          </a:solidFill>
        </p:spPr>
        <p:txBody>
          <a:bodyPr wrap="square" rtlCol="0">
            <a:spAutoFit/>
          </a:bodyPr>
          <a:lstStyle/>
          <a:p>
            <a:pPr algn="ctr"/>
            <a:r>
              <a:rPr lang="en-US" sz="1400" b="1" dirty="0"/>
              <a:t>White-Listed</a:t>
            </a:r>
          </a:p>
        </p:txBody>
      </p:sp>
      <p:sp>
        <p:nvSpPr>
          <p:cNvPr id="35" name="TextBox 34">
            <a:extLst>
              <a:ext uri="{FF2B5EF4-FFF2-40B4-BE49-F238E27FC236}">
                <a16:creationId xmlns:a16="http://schemas.microsoft.com/office/drawing/2014/main" id="{3C0618E4-9B85-CD45-9308-B5C2978B9356}"/>
              </a:ext>
            </a:extLst>
          </p:cNvPr>
          <p:cNvSpPr txBox="1"/>
          <p:nvPr/>
        </p:nvSpPr>
        <p:spPr>
          <a:xfrm>
            <a:off x="457200" y="4162918"/>
            <a:ext cx="3310470" cy="369332"/>
          </a:xfrm>
          <a:prstGeom prst="rect">
            <a:avLst/>
          </a:prstGeom>
          <a:solidFill>
            <a:schemeClr val="accent4">
              <a:lumMod val="60000"/>
              <a:lumOff val="40000"/>
            </a:schemeClr>
          </a:solidFill>
        </p:spPr>
        <p:txBody>
          <a:bodyPr wrap="square" rtlCol="0">
            <a:spAutoFit/>
          </a:bodyPr>
          <a:lstStyle/>
          <a:p>
            <a:pPr algn="ctr"/>
            <a:r>
              <a:rPr lang="en-US" b="1" dirty="0"/>
              <a:t>Digit 0 is a Gray-Listed data</a:t>
            </a:r>
          </a:p>
        </p:txBody>
      </p:sp>
    </p:spTree>
    <p:extLst>
      <p:ext uri="{BB962C8B-B14F-4D97-AF65-F5344CB8AC3E}">
        <p14:creationId xmlns:p14="http://schemas.microsoft.com/office/powerpoint/2010/main" val="3285505183"/>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p:txBody>
          <a:bodyPr/>
          <a:lstStyle/>
          <a:p>
            <a:r>
              <a:rPr lang="en-US" sz="2400" dirty="0"/>
              <a:t>Visualization: </a:t>
            </a:r>
            <a:r>
              <a:rPr lang="en-US" sz="2400" dirty="0">
                <a:solidFill>
                  <a:srgbClr val="7030A0"/>
                </a:solidFill>
              </a:rPr>
              <a:t>t-SNE</a:t>
            </a:r>
          </a:p>
        </p:txBody>
      </p:sp>
      <p:pic>
        <p:nvPicPr>
          <p:cNvPr id="5" name="Picture 4">
            <a:extLst>
              <a:ext uri="{FF2B5EF4-FFF2-40B4-BE49-F238E27FC236}">
                <a16:creationId xmlns:a16="http://schemas.microsoft.com/office/drawing/2014/main" id="{C5B883CC-F73B-4043-8F8B-35FE066A7BC4}"/>
              </a:ext>
            </a:extLst>
          </p:cNvPr>
          <p:cNvPicPr>
            <a:picLocks noChangeAspect="1"/>
          </p:cNvPicPr>
          <p:nvPr/>
        </p:nvPicPr>
        <p:blipFill>
          <a:blip r:embed="rId3"/>
          <a:stretch>
            <a:fillRect/>
          </a:stretch>
        </p:blipFill>
        <p:spPr>
          <a:xfrm>
            <a:off x="457200" y="2497396"/>
            <a:ext cx="4055451" cy="2673229"/>
          </a:xfrm>
          <a:prstGeom prst="rect">
            <a:avLst/>
          </a:prstGeom>
        </p:spPr>
      </p:pic>
      <p:pic>
        <p:nvPicPr>
          <p:cNvPr id="8" name="Picture 7">
            <a:extLst>
              <a:ext uri="{FF2B5EF4-FFF2-40B4-BE49-F238E27FC236}">
                <a16:creationId xmlns:a16="http://schemas.microsoft.com/office/drawing/2014/main" id="{7C69F301-B891-2B46-BDAB-0283A240A708}"/>
              </a:ext>
            </a:extLst>
          </p:cNvPr>
          <p:cNvPicPr>
            <a:picLocks noChangeAspect="1"/>
          </p:cNvPicPr>
          <p:nvPr/>
        </p:nvPicPr>
        <p:blipFill>
          <a:blip r:embed="rId4"/>
          <a:stretch>
            <a:fillRect/>
          </a:stretch>
        </p:blipFill>
        <p:spPr>
          <a:xfrm>
            <a:off x="4716016" y="2450685"/>
            <a:ext cx="4157033" cy="2766650"/>
          </a:xfrm>
          <a:prstGeom prst="rect">
            <a:avLst/>
          </a:prstGeom>
        </p:spPr>
      </p:pic>
      <p:sp>
        <p:nvSpPr>
          <p:cNvPr id="17" name="TextBox 16">
            <a:extLst>
              <a:ext uri="{FF2B5EF4-FFF2-40B4-BE49-F238E27FC236}">
                <a16:creationId xmlns:a16="http://schemas.microsoft.com/office/drawing/2014/main" id="{547DB3C5-7DA4-9D49-A771-C8E31974740E}"/>
              </a:ext>
            </a:extLst>
          </p:cNvPr>
          <p:cNvSpPr txBox="1"/>
          <p:nvPr/>
        </p:nvSpPr>
        <p:spPr>
          <a:xfrm>
            <a:off x="1312333" y="5672557"/>
            <a:ext cx="1642534" cy="307777"/>
          </a:xfrm>
          <a:prstGeom prst="rect">
            <a:avLst/>
          </a:prstGeom>
          <a:solidFill>
            <a:srgbClr val="FFC000"/>
          </a:solidFill>
        </p:spPr>
        <p:txBody>
          <a:bodyPr wrap="square" rtlCol="0">
            <a:spAutoFit/>
          </a:bodyPr>
          <a:lstStyle/>
          <a:p>
            <a:pPr algn="ctr"/>
            <a:r>
              <a:rPr lang="en-US" sz="1400" b="1" dirty="0"/>
              <a:t>Original Data</a:t>
            </a:r>
          </a:p>
        </p:txBody>
      </p:sp>
      <p:sp>
        <p:nvSpPr>
          <p:cNvPr id="18" name="TextBox 17">
            <a:extLst>
              <a:ext uri="{FF2B5EF4-FFF2-40B4-BE49-F238E27FC236}">
                <a16:creationId xmlns:a16="http://schemas.microsoft.com/office/drawing/2014/main" id="{1286F260-FFFF-454D-8284-76DC959E89CF}"/>
              </a:ext>
            </a:extLst>
          </p:cNvPr>
          <p:cNvSpPr txBox="1"/>
          <p:nvPr/>
        </p:nvSpPr>
        <p:spPr>
          <a:xfrm>
            <a:off x="5613399" y="5672556"/>
            <a:ext cx="2074334" cy="307777"/>
          </a:xfrm>
          <a:prstGeom prst="rect">
            <a:avLst/>
          </a:prstGeom>
          <a:solidFill>
            <a:srgbClr val="FFFF00"/>
          </a:solidFill>
        </p:spPr>
        <p:txBody>
          <a:bodyPr wrap="square" rtlCol="0">
            <a:spAutoFit/>
          </a:bodyPr>
          <a:lstStyle/>
          <a:p>
            <a:pPr algn="ctr"/>
            <a:r>
              <a:rPr lang="en-US" sz="1400" b="1" dirty="0"/>
              <a:t>Transformed Data</a:t>
            </a:r>
          </a:p>
        </p:txBody>
      </p:sp>
    </p:spTree>
    <p:extLst>
      <p:ext uri="{BB962C8B-B14F-4D97-AF65-F5344CB8AC3E}">
        <p14:creationId xmlns:p14="http://schemas.microsoft.com/office/powerpoint/2010/main" val="195675282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467F6-6F4A-144E-A021-AF4906641A65}"/>
              </a:ext>
            </a:extLst>
          </p:cNvPr>
          <p:cNvSpPr>
            <a:spLocks noGrp="1"/>
          </p:cNvSpPr>
          <p:nvPr>
            <p:ph type="title"/>
          </p:nvPr>
        </p:nvSpPr>
        <p:spPr/>
        <p:txBody>
          <a:bodyPr/>
          <a:lstStyle/>
          <a:p>
            <a:r>
              <a:rPr lang="en-US" sz="2400" dirty="0"/>
              <a:t>Threat Model : </a:t>
            </a:r>
            <a:r>
              <a:rPr lang="en-US" sz="2400" dirty="0">
                <a:solidFill>
                  <a:srgbClr val="7030A0"/>
                </a:solidFill>
              </a:rPr>
              <a:t>Using GANs to detect Replaced intervals</a:t>
            </a:r>
          </a:p>
        </p:txBody>
      </p:sp>
      <p:sp>
        <p:nvSpPr>
          <p:cNvPr id="17" name="TextBox 16">
            <a:extLst>
              <a:ext uri="{FF2B5EF4-FFF2-40B4-BE49-F238E27FC236}">
                <a16:creationId xmlns:a16="http://schemas.microsoft.com/office/drawing/2014/main" id="{547DB3C5-7DA4-9D49-A771-C8E31974740E}"/>
              </a:ext>
            </a:extLst>
          </p:cNvPr>
          <p:cNvSpPr txBox="1"/>
          <p:nvPr/>
        </p:nvSpPr>
        <p:spPr>
          <a:xfrm>
            <a:off x="948267" y="5370497"/>
            <a:ext cx="3471333" cy="523220"/>
          </a:xfrm>
          <a:prstGeom prst="rect">
            <a:avLst/>
          </a:prstGeom>
          <a:solidFill>
            <a:schemeClr val="bg2">
              <a:lumMod val="20000"/>
              <a:lumOff val="80000"/>
            </a:schemeClr>
          </a:solidFill>
        </p:spPr>
        <p:txBody>
          <a:bodyPr wrap="square" rtlCol="0">
            <a:spAutoFit/>
          </a:bodyPr>
          <a:lstStyle/>
          <a:p>
            <a:pPr algn="ctr"/>
            <a:r>
              <a:rPr lang="en-US" sz="1400" b="1" dirty="0"/>
              <a:t>When Adversaries </a:t>
            </a:r>
            <a:r>
              <a:rPr lang="en-US" sz="1400" b="1" dirty="0">
                <a:solidFill>
                  <a:srgbClr val="7030A0"/>
                </a:solidFill>
              </a:rPr>
              <a:t>have access</a:t>
            </a:r>
            <a:r>
              <a:rPr lang="en-US" sz="1400" b="1" dirty="0"/>
              <a:t> </a:t>
            </a:r>
          </a:p>
          <a:p>
            <a:pPr algn="ctr"/>
            <a:r>
              <a:rPr lang="en-US" sz="1400" b="1" dirty="0"/>
              <a:t>To user Original Data</a:t>
            </a:r>
          </a:p>
        </p:txBody>
      </p:sp>
      <p:pic>
        <p:nvPicPr>
          <p:cNvPr id="6" name="Picture 5">
            <a:extLst>
              <a:ext uri="{FF2B5EF4-FFF2-40B4-BE49-F238E27FC236}">
                <a16:creationId xmlns:a16="http://schemas.microsoft.com/office/drawing/2014/main" id="{0612959F-11BF-8740-9561-1324B7C662C4}"/>
              </a:ext>
            </a:extLst>
          </p:cNvPr>
          <p:cNvPicPr>
            <a:picLocks noChangeAspect="1"/>
          </p:cNvPicPr>
          <p:nvPr/>
        </p:nvPicPr>
        <p:blipFill>
          <a:blip r:embed="rId3"/>
          <a:stretch>
            <a:fillRect/>
          </a:stretch>
        </p:blipFill>
        <p:spPr>
          <a:xfrm>
            <a:off x="357621" y="2274862"/>
            <a:ext cx="4137334" cy="2970126"/>
          </a:xfrm>
          <a:prstGeom prst="rect">
            <a:avLst/>
          </a:prstGeom>
        </p:spPr>
      </p:pic>
      <p:pic>
        <p:nvPicPr>
          <p:cNvPr id="9" name="Picture 8">
            <a:extLst>
              <a:ext uri="{FF2B5EF4-FFF2-40B4-BE49-F238E27FC236}">
                <a16:creationId xmlns:a16="http://schemas.microsoft.com/office/drawing/2014/main" id="{5F2B11FA-9929-1442-A130-A210AF7ADD34}"/>
              </a:ext>
            </a:extLst>
          </p:cNvPr>
          <p:cNvPicPr>
            <a:picLocks noChangeAspect="1"/>
          </p:cNvPicPr>
          <p:nvPr/>
        </p:nvPicPr>
        <p:blipFill>
          <a:blip r:embed="rId4"/>
          <a:stretch>
            <a:fillRect/>
          </a:stretch>
        </p:blipFill>
        <p:spPr>
          <a:xfrm>
            <a:off x="4716016" y="2274862"/>
            <a:ext cx="4054777" cy="2910860"/>
          </a:xfrm>
          <a:prstGeom prst="rect">
            <a:avLst/>
          </a:prstGeom>
        </p:spPr>
      </p:pic>
      <p:sp>
        <p:nvSpPr>
          <p:cNvPr id="8" name="TextBox 7">
            <a:extLst>
              <a:ext uri="{FF2B5EF4-FFF2-40B4-BE49-F238E27FC236}">
                <a16:creationId xmlns:a16="http://schemas.microsoft.com/office/drawing/2014/main" id="{6D54CF7E-E85A-434A-893F-8BF8A33EC630}"/>
              </a:ext>
            </a:extLst>
          </p:cNvPr>
          <p:cNvSpPr txBox="1"/>
          <p:nvPr/>
        </p:nvSpPr>
        <p:spPr>
          <a:xfrm>
            <a:off x="5111782" y="5370497"/>
            <a:ext cx="3471333" cy="523220"/>
          </a:xfrm>
          <a:prstGeom prst="rect">
            <a:avLst/>
          </a:prstGeom>
          <a:solidFill>
            <a:schemeClr val="bg2">
              <a:lumMod val="20000"/>
              <a:lumOff val="80000"/>
            </a:schemeClr>
          </a:solidFill>
        </p:spPr>
        <p:txBody>
          <a:bodyPr wrap="square" rtlCol="0">
            <a:spAutoFit/>
          </a:bodyPr>
          <a:lstStyle/>
          <a:p>
            <a:pPr algn="ctr"/>
            <a:r>
              <a:rPr lang="en-US" sz="1400" b="1" dirty="0"/>
              <a:t>When Adversaries  </a:t>
            </a:r>
            <a:r>
              <a:rPr lang="en-US" sz="1400" b="1" dirty="0">
                <a:solidFill>
                  <a:srgbClr val="7030A0"/>
                </a:solidFill>
              </a:rPr>
              <a:t>DON’T have</a:t>
            </a:r>
            <a:r>
              <a:rPr lang="en-US" sz="1400" b="1" dirty="0"/>
              <a:t> </a:t>
            </a:r>
            <a:r>
              <a:rPr lang="en-US" sz="1400" b="1" dirty="0">
                <a:solidFill>
                  <a:srgbClr val="7030A0"/>
                </a:solidFill>
              </a:rPr>
              <a:t>access</a:t>
            </a:r>
            <a:r>
              <a:rPr lang="en-US" sz="1400" b="1" dirty="0"/>
              <a:t> </a:t>
            </a:r>
          </a:p>
          <a:p>
            <a:pPr algn="ctr"/>
            <a:r>
              <a:rPr lang="en-US" sz="1400" b="1" dirty="0"/>
              <a:t>To user Original Data</a:t>
            </a:r>
          </a:p>
        </p:txBody>
      </p:sp>
    </p:spTree>
    <p:extLst>
      <p:ext uri="{BB962C8B-B14F-4D97-AF65-F5344CB8AC3E}">
        <p14:creationId xmlns:p14="http://schemas.microsoft.com/office/powerpoint/2010/main" val="371272356"/>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28CF3-7F0A-1741-A682-95EEF5C9DB1A}"/>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34F984B-B0D7-854F-8094-FE208AD8950A}"/>
              </a:ext>
            </a:extLst>
          </p:cNvPr>
          <p:cNvSpPr>
            <a:spLocks noGrp="1"/>
          </p:cNvSpPr>
          <p:nvPr>
            <p:ph idx="1"/>
          </p:nvPr>
        </p:nvSpPr>
        <p:spPr>
          <a:xfrm>
            <a:off x="601216" y="2242080"/>
            <a:ext cx="8229600" cy="2702278"/>
          </a:xfrm>
        </p:spPr>
        <p:txBody>
          <a:bodyPr/>
          <a:lstStyle/>
          <a:p>
            <a:r>
              <a:rPr lang="en-GB" dirty="0"/>
              <a:t>RAE:</a:t>
            </a:r>
          </a:p>
          <a:p>
            <a:pPr lvl="1"/>
            <a:r>
              <a:rPr lang="en-GB" dirty="0"/>
              <a:t>A hybrid architecture for locally transforming sensor data on edge devices.</a:t>
            </a:r>
          </a:p>
          <a:p>
            <a:r>
              <a:rPr lang="en-GB" dirty="0"/>
              <a:t>Inference-Specific Transformation:</a:t>
            </a:r>
          </a:p>
          <a:p>
            <a:pPr lvl="1"/>
            <a:r>
              <a:rPr lang="en-GB" dirty="0"/>
              <a:t>Privacy-preserving data reconstruction based on learned features correspond to different inferences.</a:t>
            </a:r>
          </a:p>
          <a:p>
            <a:pPr marL="0" indent="0">
              <a:buNone/>
            </a:pPr>
            <a:endParaRPr lang="en-GB" dirty="0"/>
          </a:p>
        </p:txBody>
      </p:sp>
      <p:sp>
        <p:nvSpPr>
          <p:cNvPr id="5" name="Content Placeholder 2">
            <a:extLst>
              <a:ext uri="{FF2B5EF4-FFF2-40B4-BE49-F238E27FC236}">
                <a16:creationId xmlns:a16="http://schemas.microsoft.com/office/drawing/2014/main" id="{F9A3C2FA-1689-CF40-B951-A62DF692DA1C}"/>
              </a:ext>
            </a:extLst>
          </p:cNvPr>
          <p:cNvSpPr txBox="1">
            <a:spLocks/>
          </p:cNvSpPr>
          <p:nvPr/>
        </p:nvSpPr>
        <p:spPr bwMode="auto">
          <a:xfrm>
            <a:off x="457200" y="4464918"/>
            <a:ext cx="82296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0" indent="0" algn="ctr">
              <a:buNone/>
            </a:pPr>
            <a:r>
              <a:rPr lang="en-GB" b="1" kern="0" dirty="0"/>
              <a:t>Take Home</a:t>
            </a:r>
          </a:p>
          <a:p>
            <a:pPr algn="just">
              <a:buFont typeface="Wingdings" pitchFamily="2" charset="2"/>
              <a:buChar char="Ø"/>
            </a:pPr>
            <a:r>
              <a:rPr lang="en-GB" kern="0" dirty="0">
                <a:latin typeface="David" panose="020E0502060401010101" pitchFamily="34" charset="-79"/>
                <a:ea typeface="Geneva" panose="020B0503030404040204" pitchFamily="34" charset="0"/>
                <a:cs typeface="David" panose="020E0502060401010101" pitchFamily="34" charset="-79"/>
              </a:rPr>
              <a:t>Encode data into a feature set, then replace sensitive information with non-sensitive not-desired features in the reconstruction (decoding) phase.</a:t>
            </a:r>
          </a:p>
        </p:txBody>
      </p:sp>
    </p:spTree>
    <p:extLst>
      <p:ext uri="{BB962C8B-B14F-4D97-AF65-F5344CB8AC3E}">
        <p14:creationId xmlns:p14="http://schemas.microsoft.com/office/powerpoint/2010/main" val="3668064685"/>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5C44B-E61F-404A-96E4-AEEE25506857}"/>
              </a:ext>
            </a:extLst>
          </p:cNvPr>
          <p:cNvSpPr>
            <a:spLocks noGrp="1"/>
          </p:cNvSpPr>
          <p:nvPr>
            <p:ph type="title"/>
          </p:nvPr>
        </p:nvSpPr>
        <p:spPr/>
        <p:txBody>
          <a:bodyPr/>
          <a:lstStyle/>
          <a:p>
            <a:r>
              <a:rPr lang="en-US" dirty="0"/>
              <a:t>Future Directions</a:t>
            </a:r>
          </a:p>
        </p:txBody>
      </p:sp>
      <p:sp>
        <p:nvSpPr>
          <p:cNvPr id="3" name="Content Placeholder 2">
            <a:extLst>
              <a:ext uri="{FF2B5EF4-FFF2-40B4-BE49-F238E27FC236}">
                <a16:creationId xmlns:a16="http://schemas.microsoft.com/office/drawing/2014/main" id="{067037ED-A3D4-6946-B756-2D2DCB7B943A}"/>
              </a:ext>
            </a:extLst>
          </p:cNvPr>
          <p:cNvSpPr>
            <a:spLocks noGrp="1"/>
          </p:cNvSpPr>
          <p:nvPr>
            <p:ph idx="1"/>
          </p:nvPr>
        </p:nvSpPr>
        <p:spPr>
          <a:xfrm>
            <a:off x="457200" y="2294466"/>
            <a:ext cx="8229600" cy="3523231"/>
          </a:xfrm>
        </p:spPr>
        <p:txBody>
          <a:bodyPr/>
          <a:lstStyle/>
          <a:p>
            <a:pPr lvl="1" algn="just">
              <a:buClr>
                <a:srgbClr val="C00000"/>
              </a:buClr>
              <a:buFont typeface="Courier New" panose="02070309020205020404" pitchFamily="49" charset="0"/>
              <a:buChar char="o"/>
            </a:pPr>
            <a:r>
              <a:rPr lang="en-US" dirty="0"/>
              <a:t>How we can provide a </a:t>
            </a:r>
            <a:r>
              <a:rPr lang="en-US" b="1" dirty="0"/>
              <a:t>statistical guarantee </a:t>
            </a:r>
            <a:r>
              <a:rPr lang="en-US" dirty="0"/>
              <a:t>(probabilistic bound) for sensitive information which can still be inferred from the transformed data?</a:t>
            </a:r>
          </a:p>
          <a:p>
            <a:pPr lvl="2" algn="just">
              <a:buClr>
                <a:srgbClr val="C00000"/>
              </a:buClr>
              <a:buFont typeface="Courier New" panose="02070309020205020404" pitchFamily="49" charset="0"/>
              <a:buChar char="o"/>
            </a:pPr>
            <a:r>
              <a:rPr lang="en-US" dirty="0"/>
              <a:t>Differential Privacy : </a:t>
            </a:r>
            <a:r>
              <a:rPr lang="en-US" b="1" dirty="0"/>
              <a:t>Composition Theorem?</a:t>
            </a:r>
          </a:p>
          <a:p>
            <a:pPr lvl="2" algn="just">
              <a:buClr>
                <a:srgbClr val="C00000"/>
              </a:buClr>
              <a:buFont typeface="Courier New" panose="02070309020205020404" pitchFamily="49" charset="0"/>
              <a:buChar char="o"/>
            </a:pPr>
            <a:r>
              <a:rPr lang="en-US" dirty="0"/>
              <a:t>Mutual Information : </a:t>
            </a:r>
            <a:r>
              <a:rPr lang="en-US" b="1" dirty="0"/>
              <a:t>Joint Distributions?</a:t>
            </a:r>
          </a:p>
          <a:p>
            <a:pPr lvl="1" algn="just">
              <a:buClr>
                <a:srgbClr val="C00000"/>
              </a:buClr>
              <a:buFont typeface="Courier New" panose="02070309020205020404" pitchFamily="49" charset="0"/>
              <a:buChar char="o"/>
            </a:pPr>
            <a:endParaRPr lang="en-US" dirty="0"/>
          </a:p>
          <a:p>
            <a:pPr lvl="1" algn="just">
              <a:buClr>
                <a:srgbClr val="C00000"/>
              </a:buClr>
              <a:buFont typeface="Courier New" panose="02070309020205020404" pitchFamily="49" charset="0"/>
              <a:buChar char="o"/>
            </a:pPr>
            <a:r>
              <a:rPr lang="en-US" dirty="0"/>
              <a:t>Correlation among repeated measurement:</a:t>
            </a:r>
          </a:p>
          <a:p>
            <a:pPr lvl="2" algn="just">
              <a:buClr>
                <a:srgbClr val="C00000"/>
              </a:buClr>
              <a:buFont typeface="Courier New" panose="02070309020205020404" pitchFamily="49" charset="0"/>
              <a:buChar char="o"/>
            </a:pPr>
            <a:r>
              <a:rPr lang="en-US" dirty="0"/>
              <a:t>little by little</a:t>
            </a:r>
            <a:r>
              <a:rPr lang="fa-IR" dirty="0"/>
              <a:t> </a:t>
            </a:r>
            <a:r>
              <a:rPr lang="en-US" dirty="0"/>
              <a:t>information leakage  </a:t>
            </a:r>
          </a:p>
          <a:p>
            <a:pPr marL="914400" lvl="2" indent="0" algn="just">
              <a:buClr>
                <a:srgbClr val="C00000"/>
              </a:buClr>
              <a:buNone/>
            </a:pPr>
            <a:endParaRPr lang="en-US" dirty="0"/>
          </a:p>
          <a:p>
            <a:pPr lvl="1" algn="just">
              <a:buClr>
                <a:srgbClr val="C00000"/>
              </a:buClr>
              <a:buFont typeface="Courier New" panose="02070309020205020404" pitchFamily="49" charset="0"/>
              <a:buChar char="o"/>
            </a:pPr>
            <a:r>
              <a:rPr lang="en-US" dirty="0"/>
              <a:t>What is the Complexity / Cost of the solution for running on Edge devices?</a:t>
            </a:r>
          </a:p>
          <a:p>
            <a:pPr lvl="2" algn="just"/>
            <a:endParaRPr lang="en-US" dirty="0"/>
          </a:p>
          <a:p>
            <a:pPr lvl="1" algn="just"/>
            <a:endParaRPr lang="en-US" dirty="0"/>
          </a:p>
        </p:txBody>
      </p:sp>
      <p:pic>
        <p:nvPicPr>
          <p:cNvPr id="6" name="Picture 5">
            <a:extLst>
              <a:ext uri="{FF2B5EF4-FFF2-40B4-BE49-F238E27FC236}">
                <a16:creationId xmlns:a16="http://schemas.microsoft.com/office/drawing/2014/main" id="{8DB54EF9-4F98-E847-99B8-22EB1AA158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8152" y="5080000"/>
            <a:ext cx="2209727" cy="1263377"/>
          </a:xfrm>
          <a:prstGeom prst="rect">
            <a:avLst/>
          </a:prstGeom>
        </p:spPr>
      </p:pic>
    </p:spTree>
    <p:extLst>
      <p:ext uri="{BB962C8B-B14F-4D97-AF65-F5344CB8AC3E}">
        <p14:creationId xmlns:p14="http://schemas.microsoft.com/office/powerpoint/2010/main" val="3884871626"/>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D82D38-251E-5747-BA72-67108141A767}"/>
              </a:ext>
            </a:extLst>
          </p:cNvPr>
          <p:cNvSpPr txBox="1"/>
          <p:nvPr/>
        </p:nvSpPr>
        <p:spPr>
          <a:xfrm>
            <a:off x="4826609" y="4178491"/>
            <a:ext cx="3353803" cy="2246769"/>
          </a:xfrm>
          <a:prstGeom prst="rect">
            <a:avLst/>
          </a:prstGeom>
          <a:noFill/>
        </p:spPr>
        <p:txBody>
          <a:bodyPr wrap="none" rtlCol="0">
            <a:spAutoFit/>
          </a:bodyPr>
          <a:lstStyle/>
          <a:p>
            <a:endParaRPr lang="en-US" sz="2000" dirty="0"/>
          </a:p>
          <a:p>
            <a:r>
              <a:rPr lang="en-US" sz="2000" b="1" dirty="0">
                <a:solidFill>
                  <a:srgbClr val="0070C0"/>
                </a:solidFill>
              </a:rPr>
              <a:t>https://</a:t>
            </a:r>
            <a:r>
              <a:rPr lang="en-US" sz="2000" b="1" dirty="0" err="1">
                <a:solidFill>
                  <a:srgbClr val="0070C0"/>
                </a:solidFill>
              </a:rPr>
              <a:t>haddadi.github.io</a:t>
            </a:r>
            <a:r>
              <a:rPr lang="en-US" sz="2000" b="1" dirty="0">
                <a:solidFill>
                  <a:srgbClr val="0070C0"/>
                </a:solidFill>
              </a:rPr>
              <a:t>/</a:t>
            </a:r>
          </a:p>
          <a:p>
            <a:r>
              <a:rPr lang="en-US" sz="2000" b="1" dirty="0">
                <a:solidFill>
                  <a:srgbClr val="0070C0"/>
                </a:solidFill>
              </a:rPr>
              <a:t> </a:t>
            </a:r>
          </a:p>
          <a:p>
            <a:r>
              <a:rPr lang="en-GB" sz="2000" b="1" dirty="0" err="1">
                <a:solidFill>
                  <a:srgbClr val="0070C0"/>
                </a:solidFill>
              </a:rPr>
              <a:t>h.haddadi@imperial.ac.uk</a:t>
            </a:r>
            <a:endParaRPr lang="en-GB" sz="2000" b="1" dirty="0">
              <a:solidFill>
                <a:srgbClr val="0070C0"/>
              </a:solidFill>
            </a:endParaRPr>
          </a:p>
          <a:p>
            <a:r>
              <a:rPr lang="en-US" sz="2000" dirty="0"/>
              <a:t>   </a:t>
            </a:r>
          </a:p>
          <a:p>
            <a:r>
              <a:rPr lang="en-US" sz="2000" b="1" dirty="0">
                <a:solidFill>
                  <a:srgbClr val="0070C0"/>
                </a:solidFill>
              </a:rPr>
              <a:t>@</a:t>
            </a:r>
            <a:r>
              <a:rPr lang="en-US" sz="2000" b="1" dirty="0" err="1">
                <a:solidFill>
                  <a:srgbClr val="0070C0"/>
                </a:solidFill>
              </a:rPr>
              <a:t>realhamed</a:t>
            </a:r>
            <a:endParaRPr lang="en-US" sz="2000" b="1" dirty="0">
              <a:solidFill>
                <a:srgbClr val="0070C0"/>
              </a:solidFill>
            </a:endParaRPr>
          </a:p>
          <a:p>
            <a:endParaRPr lang="en-US" sz="2000" dirty="0"/>
          </a:p>
        </p:txBody>
      </p:sp>
      <p:pic>
        <p:nvPicPr>
          <p:cNvPr id="4" name="Picture 3">
            <a:extLst>
              <a:ext uri="{FF2B5EF4-FFF2-40B4-BE49-F238E27FC236}">
                <a16:creationId xmlns:a16="http://schemas.microsoft.com/office/drawing/2014/main" id="{6C6B2786-EEBA-984D-BD3B-040B6E70B832}"/>
              </a:ext>
            </a:extLst>
          </p:cNvPr>
          <p:cNvPicPr>
            <a:picLocks noChangeAspect="1"/>
          </p:cNvPicPr>
          <p:nvPr/>
        </p:nvPicPr>
        <p:blipFill>
          <a:blip r:embed="rId2"/>
          <a:stretch>
            <a:fillRect/>
          </a:stretch>
        </p:blipFill>
        <p:spPr>
          <a:xfrm>
            <a:off x="4391309" y="5159075"/>
            <a:ext cx="360000" cy="360000"/>
          </a:xfrm>
          <a:prstGeom prst="rect">
            <a:avLst/>
          </a:prstGeom>
        </p:spPr>
      </p:pic>
      <p:pic>
        <p:nvPicPr>
          <p:cNvPr id="5" name="Picture 4">
            <a:extLst>
              <a:ext uri="{FF2B5EF4-FFF2-40B4-BE49-F238E27FC236}">
                <a16:creationId xmlns:a16="http://schemas.microsoft.com/office/drawing/2014/main" id="{D6D576DD-7920-8241-BB5C-F15E4BF25988}"/>
              </a:ext>
            </a:extLst>
          </p:cNvPr>
          <p:cNvPicPr>
            <a:picLocks noChangeAspect="1"/>
          </p:cNvPicPr>
          <p:nvPr/>
        </p:nvPicPr>
        <p:blipFill>
          <a:blip r:embed="rId3"/>
          <a:stretch>
            <a:fillRect/>
          </a:stretch>
        </p:blipFill>
        <p:spPr>
          <a:xfrm>
            <a:off x="4414434" y="5769636"/>
            <a:ext cx="360000" cy="360000"/>
          </a:xfrm>
          <a:prstGeom prst="rect">
            <a:avLst/>
          </a:prstGeom>
        </p:spPr>
      </p:pic>
      <p:sp>
        <p:nvSpPr>
          <p:cNvPr id="8" name="Rectangle 3">
            <a:extLst>
              <a:ext uri="{FF2B5EF4-FFF2-40B4-BE49-F238E27FC236}">
                <a16:creationId xmlns:a16="http://schemas.microsoft.com/office/drawing/2014/main" id="{EAE188CB-01EB-A54F-814C-CC098C95FB0E}"/>
              </a:ext>
            </a:extLst>
          </p:cNvPr>
          <p:cNvSpPr txBox="1">
            <a:spLocks noChangeArrowheads="1"/>
          </p:cNvSpPr>
          <p:nvPr/>
        </p:nvSpPr>
        <p:spPr bwMode="auto">
          <a:xfrm>
            <a:off x="457200" y="4470947"/>
            <a:ext cx="4369409" cy="79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0" indent="0">
              <a:buNone/>
            </a:pPr>
            <a:r>
              <a:rPr lang="en-GB" kern="0" dirty="0" err="1"/>
              <a:t>Hamed</a:t>
            </a:r>
            <a:r>
              <a:rPr lang="en-GB" kern="0" dirty="0"/>
              <a:t> Haddadi</a:t>
            </a:r>
          </a:p>
          <a:p>
            <a:pPr marL="0" indent="0">
              <a:buNone/>
            </a:pPr>
            <a:r>
              <a:rPr lang="en-GB" sz="1800" kern="0" dirty="0"/>
              <a:t>Imperial College London</a:t>
            </a:r>
          </a:p>
        </p:txBody>
      </p:sp>
      <p:pic>
        <p:nvPicPr>
          <p:cNvPr id="12" name="Picture 11">
            <a:extLst>
              <a:ext uri="{FF2B5EF4-FFF2-40B4-BE49-F238E27FC236}">
                <a16:creationId xmlns:a16="http://schemas.microsoft.com/office/drawing/2014/main" id="{75482DEA-CB90-914C-800A-38AC0BE1372C}"/>
              </a:ext>
            </a:extLst>
          </p:cNvPr>
          <p:cNvPicPr>
            <a:picLocks noChangeAspect="1"/>
          </p:cNvPicPr>
          <p:nvPr/>
        </p:nvPicPr>
        <p:blipFill>
          <a:blip r:embed="rId4"/>
          <a:stretch>
            <a:fillRect/>
          </a:stretch>
        </p:blipFill>
        <p:spPr>
          <a:xfrm>
            <a:off x="4391309" y="4545011"/>
            <a:ext cx="360000" cy="360000"/>
          </a:xfrm>
          <a:prstGeom prst="rect">
            <a:avLst/>
          </a:prstGeom>
        </p:spPr>
      </p:pic>
      <p:sp>
        <p:nvSpPr>
          <p:cNvPr id="15" name="Title 1">
            <a:extLst>
              <a:ext uri="{FF2B5EF4-FFF2-40B4-BE49-F238E27FC236}">
                <a16:creationId xmlns:a16="http://schemas.microsoft.com/office/drawing/2014/main" id="{CD9F6CC7-7B8F-F542-98F0-82B3B3DEDE66}"/>
              </a:ext>
            </a:extLst>
          </p:cNvPr>
          <p:cNvSpPr txBox="1">
            <a:spLocks/>
          </p:cNvSpPr>
          <p:nvPr/>
        </p:nvSpPr>
        <p:spPr>
          <a:xfrm>
            <a:off x="3340993" y="881951"/>
            <a:ext cx="2222899" cy="507556"/>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85CA"/>
                </a:solidFill>
                <a:latin typeface="Arial"/>
                <a:ea typeface="+mj-ea"/>
                <a:cs typeface="Arial"/>
              </a:defRPr>
            </a:lvl1pPr>
          </a:lstStyle>
          <a:p>
            <a:pPr algn="ctr"/>
            <a:r>
              <a:rPr lang="en-US" sz="3200" dirty="0"/>
              <a:t>Thank You!</a:t>
            </a:r>
          </a:p>
        </p:txBody>
      </p:sp>
      <p:sp>
        <p:nvSpPr>
          <p:cNvPr id="6" name="Rectangle 5">
            <a:extLst>
              <a:ext uri="{FF2B5EF4-FFF2-40B4-BE49-F238E27FC236}">
                <a16:creationId xmlns:a16="http://schemas.microsoft.com/office/drawing/2014/main" id="{39DEFCEF-F3B7-4144-8430-E41A150C8B9B}"/>
              </a:ext>
            </a:extLst>
          </p:cNvPr>
          <p:cNvSpPr/>
          <p:nvPr/>
        </p:nvSpPr>
        <p:spPr>
          <a:xfrm>
            <a:off x="390523" y="2161261"/>
            <a:ext cx="8055207" cy="830997"/>
          </a:xfrm>
          <a:prstGeom prst="rect">
            <a:avLst/>
          </a:prstGeom>
        </p:spPr>
        <p:txBody>
          <a:bodyPr wrap="square">
            <a:spAutoFit/>
          </a:bodyPr>
          <a:lstStyle/>
          <a:p>
            <a:pPr algn="just"/>
            <a:r>
              <a:rPr lang="en-US" sz="2400" b="1" dirty="0"/>
              <a:t>Replacement </a:t>
            </a:r>
            <a:r>
              <a:rPr lang="en-US" sz="2400" b="1" dirty="0" err="1"/>
              <a:t>AutoEncoder</a:t>
            </a:r>
            <a:r>
              <a:rPr lang="en-US" sz="2400" b="1" dirty="0"/>
              <a:t>: A Privacy-Preserving Algorithm for Sensory Data Analysis</a:t>
            </a:r>
          </a:p>
        </p:txBody>
      </p:sp>
      <p:sp>
        <p:nvSpPr>
          <p:cNvPr id="16" name="Rectangle 15">
            <a:extLst>
              <a:ext uri="{FF2B5EF4-FFF2-40B4-BE49-F238E27FC236}">
                <a16:creationId xmlns:a16="http://schemas.microsoft.com/office/drawing/2014/main" id="{524980BD-8217-354A-ABFB-48533CDD8F8C}"/>
              </a:ext>
            </a:extLst>
          </p:cNvPr>
          <p:cNvSpPr/>
          <p:nvPr/>
        </p:nvSpPr>
        <p:spPr>
          <a:xfrm>
            <a:off x="390523" y="2991587"/>
            <a:ext cx="7009484" cy="738664"/>
          </a:xfrm>
          <a:prstGeom prst="rect">
            <a:avLst/>
          </a:prstGeom>
        </p:spPr>
        <p:txBody>
          <a:bodyPr wrap="square">
            <a:spAutoFit/>
          </a:bodyPr>
          <a:lstStyle/>
          <a:p>
            <a:pPr marL="285750" indent="-285750">
              <a:buFont typeface="Wingdings" pitchFamily="2" charset="2"/>
              <a:buChar char="Ø"/>
            </a:pPr>
            <a:r>
              <a:rPr lang="en-US" b="1" dirty="0"/>
              <a:t>Link to the Paper Repository:  </a:t>
            </a:r>
            <a:r>
              <a:rPr lang="en-GB" sz="2400" b="1" dirty="0" err="1">
                <a:solidFill>
                  <a:schemeClr val="accent6"/>
                </a:solidFill>
              </a:rPr>
              <a:t>bit.ly</a:t>
            </a:r>
            <a:r>
              <a:rPr lang="en-GB" sz="2400" b="1" dirty="0">
                <a:solidFill>
                  <a:schemeClr val="accent6"/>
                </a:solidFill>
              </a:rPr>
              <a:t>/</a:t>
            </a:r>
            <a:r>
              <a:rPr lang="en-GB" sz="2400" b="1" dirty="0" err="1">
                <a:solidFill>
                  <a:schemeClr val="accent6"/>
                </a:solidFill>
              </a:rPr>
              <a:t>rae-iotdi</a:t>
            </a:r>
            <a:endParaRPr lang="en-GB" sz="2400" b="1" dirty="0">
              <a:solidFill>
                <a:schemeClr val="accent6"/>
              </a:solidFill>
            </a:endParaRPr>
          </a:p>
          <a:p>
            <a:endParaRPr lang="en-GB" dirty="0"/>
          </a:p>
        </p:txBody>
      </p:sp>
    </p:spTree>
    <p:extLst>
      <p:ext uri="{BB962C8B-B14F-4D97-AF65-F5344CB8AC3E}">
        <p14:creationId xmlns:p14="http://schemas.microsoft.com/office/powerpoint/2010/main" val="111169428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Agenda</a:t>
            </a:r>
          </a:p>
        </p:txBody>
      </p:sp>
      <p:sp>
        <p:nvSpPr>
          <p:cNvPr id="3" name="Content Placeholder 2"/>
          <p:cNvSpPr>
            <a:spLocks noGrp="1"/>
          </p:cNvSpPr>
          <p:nvPr>
            <p:ph idx="1"/>
          </p:nvPr>
        </p:nvSpPr>
        <p:spPr>
          <a:xfrm>
            <a:off x="914400" y="2144358"/>
            <a:ext cx="8229600" cy="3683006"/>
          </a:xfrm>
        </p:spPr>
        <p:txBody>
          <a:bodyPr/>
          <a:lstStyle/>
          <a:p>
            <a:r>
              <a:rPr lang="en-GB" dirty="0"/>
              <a:t>Motivation</a:t>
            </a:r>
          </a:p>
          <a:p>
            <a:pPr lvl="1"/>
            <a:r>
              <a:rPr lang="en-US" dirty="0"/>
              <a:t>Sensory Data and Sensitive Information</a:t>
            </a:r>
            <a:endParaRPr lang="en-GB" dirty="0"/>
          </a:p>
          <a:p>
            <a:r>
              <a:rPr lang="en-GB" dirty="0"/>
              <a:t>Solution:</a:t>
            </a:r>
          </a:p>
          <a:p>
            <a:pPr lvl="1"/>
            <a:r>
              <a:rPr lang="en-GB" dirty="0"/>
              <a:t>Inference-Specific Transformation</a:t>
            </a:r>
          </a:p>
          <a:p>
            <a:pPr lvl="1"/>
            <a:r>
              <a:rPr lang="en-GB" dirty="0"/>
              <a:t>Replacement Autoencoder</a:t>
            </a:r>
          </a:p>
          <a:p>
            <a:r>
              <a:rPr lang="en-GB" dirty="0"/>
              <a:t>Results:</a:t>
            </a:r>
          </a:p>
          <a:p>
            <a:pPr lvl="1"/>
            <a:r>
              <a:rPr lang="en-GB" dirty="0"/>
              <a:t>Utility vs. Privacy</a:t>
            </a:r>
          </a:p>
          <a:p>
            <a:pPr lvl="1"/>
            <a:r>
              <a:rPr lang="en-GB" dirty="0"/>
              <a:t>Information Leak</a:t>
            </a:r>
          </a:p>
          <a:p>
            <a:r>
              <a:rPr lang="en-GB" dirty="0"/>
              <a:t>Future Directions:</a:t>
            </a:r>
          </a:p>
          <a:p>
            <a:pPr lvl="1"/>
            <a:r>
              <a:rPr lang="en-GB" dirty="0"/>
              <a:t>Analytical and Practical Requirements</a:t>
            </a:r>
          </a:p>
          <a:p>
            <a:r>
              <a:rPr lang="en-GB" dirty="0"/>
              <a:t>Q &amp; A</a:t>
            </a:r>
          </a:p>
        </p:txBody>
      </p:sp>
    </p:spTree>
    <p:extLst>
      <p:ext uri="{BB962C8B-B14F-4D97-AF65-F5344CB8AC3E}">
        <p14:creationId xmlns:p14="http://schemas.microsoft.com/office/powerpoint/2010/main" val="321599383"/>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A6002DA-4CCB-2E4B-954D-1B04A537C7EC}"/>
              </a:ext>
            </a:extLst>
          </p:cNvPr>
          <p:cNvSpPr/>
          <p:nvPr/>
        </p:nvSpPr>
        <p:spPr>
          <a:xfrm>
            <a:off x="2123742" y="4890621"/>
            <a:ext cx="4096058" cy="369332"/>
          </a:xfrm>
          <a:prstGeom prst="rect">
            <a:avLst/>
          </a:prstGeom>
        </p:spPr>
        <p:txBody>
          <a:bodyPr wrap="square">
            <a:spAutoFit/>
          </a:bodyPr>
          <a:lstStyle/>
          <a:p>
            <a:pPr lvl="1"/>
            <a:r>
              <a:rPr lang="en-GB" dirty="0"/>
              <a:t>Inference-Specific Transformation</a:t>
            </a:r>
          </a:p>
        </p:txBody>
      </p:sp>
      <p:pic>
        <p:nvPicPr>
          <p:cNvPr id="24" name="Picture 23">
            <a:extLst>
              <a:ext uri="{FF2B5EF4-FFF2-40B4-BE49-F238E27FC236}">
                <a16:creationId xmlns:a16="http://schemas.microsoft.com/office/drawing/2014/main" id="{756566AA-7330-5040-8562-F83526702BD2}"/>
              </a:ext>
            </a:extLst>
          </p:cNvPr>
          <p:cNvPicPr>
            <a:picLocks noChangeAspect="1"/>
          </p:cNvPicPr>
          <p:nvPr/>
        </p:nvPicPr>
        <p:blipFill>
          <a:blip r:embed="rId3"/>
          <a:stretch>
            <a:fillRect/>
          </a:stretch>
        </p:blipFill>
        <p:spPr>
          <a:xfrm>
            <a:off x="705543" y="2279485"/>
            <a:ext cx="7732914" cy="4033851"/>
          </a:xfrm>
          <a:prstGeom prst="rect">
            <a:avLst/>
          </a:prstGeom>
        </p:spPr>
      </p:pic>
      <p:sp>
        <p:nvSpPr>
          <p:cNvPr id="30" name="Title 29">
            <a:extLst>
              <a:ext uri="{FF2B5EF4-FFF2-40B4-BE49-F238E27FC236}">
                <a16:creationId xmlns:a16="http://schemas.microsoft.com/office/drawing/2014/main" id="{6583B621-72BD-EF41-9AB8-841076CF46EA}"/>
              </a:ext>
            </a:extLst>
          </p:cNvPr>
          <p:cNvSpPr>
            <a:spLocks noGrp="1"/>
          </p:cNvSpPr>
          <p:nvPr>
            <p:ph type="title"/>
          </p:nvPr>
        </p:nvSpPr>
        <p:spPr/>
        <p:txBody>
          <a:bodyPr/>
          <a:lstStyle/>
          <a:p>
            <a:r>
              <a:rPr lang="en-US" sz="2400" dirty="0"/>
              <a:t>Temporal Inferences on Sensory Data</a:t>
            </a:r>
          </a:p>
        </p:txBody>
      </p:sp>
    </p:spTree>
    <p:extLst>
      <p:ext uri="{BB962C8B-B14F-4D97-AF65-F5344CB8AC3E}">
        <p14:creationId xmlns:p14="http://schemas.microsoft.com/office/powerpoint/2010/main" val="3166299726"/>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A6002DA-4CCB-2E4B-954D-1B04A537C7EC}"/>
              </a:ext>
            </a:extLst>
          </p:cNvPr>
          <p:cNvSpPr/>
          <p:nvPr/>
        </p:nvSpPr>
        <p:spPr>
          <a:xfrm>
            <a:off x="2878397" y="4691246"/>
            <a:ext cx="2743061" cy="646331"/>
          </a:xfrm>
          <a:prstGeom prst="rect">
            <a:avLst/>
          </a:prstGeom>
        </p:spPr>
        <p:txBody>
          <a:bodyPr wrap="square">
            <a:spAutoFit/>
          </a:bodyPr>
          <a:lstStyle/>
          <a:p>
            <a:pPr lvl="1" algn="ctr"/>
            <a:r>
              <a:rPr lang="en-GB" b="1" dirty="0"/>
              <a:t>Inference-Specific</a:t>
            </a:r>
          </a:p>
          <a:p>
            <a:pPr lvl="1" algn="ctr"/>
            <a:r>
              <a:rPr lang="en-GB" b="1" dirty="0"/>
              <a:t>Transformation</a:t>
            </a:r>
          </a:p>
        </p:txBody>
      </p:sp>
      <p:cxnSp>
        <p:nvCxnSpPr>
          <p:cNvPr id="18" name="Straight Arrow Connector 17">
            <a:extLst>
              <a:ext uri="{FF2B5EF4-FFF2-40B4-BE49-F238E27FC236}">
                <a16:creationId xmlns:a16="http://schemas.microsoft.com/office/drawing/2014/main" id="{9407D465-950A-124D-AE2C-4D5B5FEDAD52}"/>
              </a:ext>
            </a:extLst>
          </p:cNvPr>
          <p:cNvCxnSpPr/>
          <p:nvPr/>
        </p:nvCxnSpPr>
        <p:spPr>
          <a:xfrm>
            <a:off x="2699792" y="5373216"/>
            <a:ext cx="3375992" cy="0"/>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sp>
        <p:nvSpPr>
          <p:cNvPr id="19" name="Rectangle 18">
            <a:extLst>
              <a:ext uri="{FF2B5EF4-FFF2-40B4-BE49-F238E27FC236}">
                <a16:creationId xmlns:a16="http://schemas.microsoft.com/office/drawing/2014/main" id="{A7290F31-EFCE-C24A-9443-2A4BC88493A1}"/>
              </a:ext>
            </a:extLst>
          </p:cNvPr>
          <p:cNvSpPr/>
          <p:nvPr/>
        </p:nvSpPr>
        <p:spPr>
          <a:xfrm>
            <a:off x="2126394" y="4386598"/>
            <a:ext cx="1690392" cy="369332"/>
          </a:xfrm>
          <a:prstGeom prst="rect">
            <a:avLst/>
          </a:prstGeom>
        </p:spPr>
        <p:txBody>
          <a:bodyPr wrap="square">
            <a:spAutoFit/>
          </a:bodyPr>
          <a:lstStyle/>
          <a:p>
            <a:pPr lvl="1"/>
            <a:r>
              <a:rPr lang="en-GB" b="1" dirty="0"/>
              <a:t>Raw Data</a:t>
            </a:r>
          </a:p>
        </p:txBody>
      </p:sp>
      <p:sp>
        <p:nvSpPr>
          <p:cNvPr id="20" name="Rectangle 19">
            <a:extLst>
              <a:ext uri="{FF2B5EF4-FFF2-40B4-BE49-F238E27FC236}">
                <a16:creationId xmlns:a16="http://schemas.microsoft.com/office/drawing/2014/main" id="{0A75BAC3-B1A9-214F-85EA-6B08E506D5E6}"/>
              </a:ext>
            </a:extLst>
          </p:cNvPr>
          <p:cNvSpPr/>
          <p:nvPr/>
        </p:nvSpPr>
        <p:spPr>
          <a:xfrm>
            <a:off x="6400686" y="4386598"/>
            <a:ext cx="2592288" cy="369332"/>
          </a:xfrm>
          <a:prstGeom prst="rect">
            <a:avLst/>
          </a:prstGeom>
        </p:spPr>
        <p:txBody>
          <a:bodyPr wrap="square">
            <a:spAutoFit/>
          </a:bodyPr>
          <a:lstStyle/>
          <a:p>
            <a:pPr lvl="1"/>
            <a:r>
              <a:rPr lang="en-GB" b="1" dirty="0"/>
              <a:t>Transformed Data</a:t>
            </a:r>
          </a:p>
        </p:txBody>
      </p:sp>
      <p:pic>
        <p:nvPicPr>
          <p:cNvPr id="24" name="Picture 23">
            <a:extLst>
              <a:ext uri="{FF2B5EF4-FFF2-40B4-BE49-F238E27FC236}">
                <a16:creationId xmlns:a16="http://schemas.microsoft.com/office/drawing/2014/main" id="{756566AA-7330-5040-8562-F83526702BD2}"/>
              </a:ext>
            </a:extLst>
          </p:cNvPr>
          <p:cNvPicPr>
            <a:picLocks noChangeAspect="1"/>
          </p:cNvPicPr>
          <p:nvPr/>
        </p:nvPicPr>
        <p:blipFill>
          <a:blip r:embed="rId3"/>
          <a:stretch>
            <a:fillRect/>
          </a:stretch>
        </p:blipFill>
        <p:spPr>
          <a:xfrm>
            <a:off x="207200" y="2137982"/>
            <a:ext cx="3731776" cy="2313299"/>
          </a:xfrm>
          <a:prstGeom prst="rect">
            <a:avLst/>
          </a:prstGeom>
        </p:spPr>
      </p:pic>
      <p:sp>
        <p:nvSpPr>
          <p:cNvPr id="7" name="Rectangle 6">
            <a:extLst>
              <a:ext uri="{FF2B5EF4-FFF2-40B4-BE49-F238E27FC236}">
                <a16:creationId xmlns:a16="http://schemas.microsoft.com/office/drawing/2014/main" id="{15CF5B66-4440-3844-97A3-8943BD7CC023}"/>
              </a:ext>
            </a:extLst>
          </p:cNvPr>
          <p:cNvSpPr/>
          <p:nvPr/>
        </p:nvSpPr>
        <p:spPr>
          <a:xfrm>
            <a:off x="1097630" y="2159124"/>
            <a:ext cx="797206" cy="2084801"/>
          </a:xfrm>
          <a:prstGeom prst="rect">
            <a:avLst/>
          </a:prstGeom>
          <a:noFill/>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28" name="Picture 27">
            <a:extLst>
              <a:ext uri="{FF2B5EF4-FFF2-40B4-BE49-F238E27FC236}">
                <a16:creationId xmlns:a16="http://schemas.microsoft.com/office/drawing/2014/main" id="{12FE2872-3750-944E-B516-CB0128EB62D4}"/>
              </a:ext>
            </a:extLst>
          </p:cNvPr>
          <p:cNvPicPr>
            <a:picLocks noChangeAspect="1"/>
          </p:cNvPicPr>
          <p:nvPr/>
        </p:nvPicPr>
        <p:blipFill>
          <a:blip r:embed="rId4"/>
          <a:stretch>
            <a:fillRect/>
          </a:stretch>
        </p:blipFill>
        <p:spPr>
          <a:xfrm>
            <a:off x="1894836" y="4634725"/>
            <a:ext cx="694800" cy="1640765"/>
          </a:xfrm>
          <a:prstGeom prst="rect">
            <a:avLst/>
          </a:prstGeom>
        </p:spPr>
      </p:pic>
      <p:cxnSp>
        <p:nvCxnSpPr>
          <p:cNvPr id="21" name="Straight Arrow Connector 20">
            <a:extLst>
              <a:ext uri="{FF2B5EF4-FFF2-40B4-BE49-F238E27FC236}">
                <a16:creationId xmlns:a16="http://schemas.microsoft.com/office/drawing/2014/main" id="{1005C095-5F89-8246-A930-BEC04D44B625}"/>
              </a:ext>
            </a:extLst>
          </p:cNvPr>
          <p:cNvCxnSpPr>
            <a:cxnSpLocks/>
          </p:cNvCxnSpPr>
          <p:nvPr/>
        </p:nvCxnSpPr>
        <p:spPr>
          <a:xfrm>
            <a:off x="1429414" y="4255008"/>
            <a:ext cx="465422" cy="368635"/>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pic>
        <p:nvPicPr>
          <p:cNvPr id="6" name="Picture 5">
            <a:extLst>
              <a:ext uri="{FF2B5EF4-FFF2-40B4-BE49-F238E27FC236}">
                <a16:creationId xmlns:a16="http://schemas.microsoft.com/office/drawing/2014/main" id="{EF2C2B51-A1B9-9140-BF8F-CBE99ABE2FD0}"/>
              </a:ext>
            </a:extLst>
          </p:cNvPr>
          <p:cNvPicPr>
            <a:picLocks noChangeAspect="1"/>
          </p:cNvPicPr>
          <p:nvPr/>
        </p:nvPicPr>
        <p:blipFill>
          <a:blip r:embed="rId5">
            <a:extLst>
              <a:ext uri="{BEBA8EAE-BF5A-486C-A8C5-ECC9F3942E4B}">
                <a14:imgProps xmlns:a14="http://schemas.microsoft.com/office/drawing/2010/main">
                  <a14:imgLayer r:embed="rId6">
                    <a14:imgEffect>
                      <a14:artisticPastelsSmooth/>
                    </a14:imgEffect>
                  </a14:imgLayer>
                </a14:imgProps>
              </a:ext>
            </a:extLst>
          </a:blip>
          <a:stretch>
            <a:fillRect/>
          </a:stretch>
        </p:blipFill>
        <p:spPr>
          <a:xfrm>
            <a:off x="6198980" y="4634725"/>
            <a:ext cx="683335" cy="1640766"/>
          </a:xfrm>
          <a:prstGeom prst="rect">
            <a:avLst/>
          </a:prstGeom>
        </p:spPr>
      </p:pic>
      <p:sp>
        <p:nvSpPr>
          <p:cNvPr id="25" name="Title 29">
            <a:extLst>
              <a:ext uri="{FF2B5EF4-FFF2-40B4-BE49-F238E27FC236}">
                <a16:creationId xmlns:a16="http://schemas.microsoft.com/office/drawing/2014/main" id="{71E90596-0F9B-974D-B7D9-328826D9ACA1}"/>
              </a:ext>
            </a:extLst>
          </p:cNvPr>
          <p:cNvSpPr txBox="1">
            <a:spLocks/>
          </p:cNvSpPr>
          <p:nvPr/>
        </p:nvSpPr>
        <p:spPr>
          <a:xfrm>
            <a:off x="457200" y="1487908"/>
            <a:ext cx="8408504" cy="507556"/>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85CA"/>
                </a:solidFill>
                <a:latin typeface="Arial"/>
                <a:ea typeface="+mj-ea"/>
                <a:cs typeface="Arial"/>
              </a:defRPr>
            </a:lvl1pPr>
          </a:lstStyle>
          <a:p>
            <a:r>
              <a:rPr lang="en-US" sz="2400" dirty="0"/>
              <a:t>Real-Time Transformation based on Corresponding State</a:t>
            </a:r>
          </a:p>
        </p:txBody>
      </p:sp>
    </p:spTree>
    <p:extLst>
      <p:ext uri="{BB962C8B-B14F-4D97-AF65-F5344CB8AC3E}">
        <p14:creationId xmlns:p14="http://schemas.microsoft.com/office/powerpoint/2010/main" val="3849999299"/>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Arrow Connector 17">
            <a:extLst>
              <a:ext uri="{FF2B5EF4-FFF2-40B4-BE49-F238E27FC236}">
                <a16:creationId xmlns:a16="http://schemas.microsoft.com/office/drawing/2014/main" id="{9407D465-950A-124D-AE2C-4D5B5FEDAD52}"/>
              </a:ext>
            </a:extLst>
          </p:cNvPr>
          <p:cNvCxnSpPr/>
          <p:nvPr/>
        </p:nvCxnSpPr>
        <p:spPr>
          <a:xfrm>
            <a:off x="2699792" y="5373216"/>
            <a:ext cx="3375992" cy="0"/>
          </a:xfrm>
          <a:prstGeom prst="straightConnector1">
            <a:avLst/>
          </a:prstGeom>
          <a:ln w="57150">
            <a:solidFill>
              <a:schemeClr val="accent4">
                <a:lumMod val="20000"/>
                <a:lumOff val="80000"/>
              </a:schemeClr>
            </a:solidFill>
            <a:tailEnd type="triangle"/>
          </a:ln>
        </p:spPr>
        <p:style>
          <a:lnRef idx="3">
            <a:schemeClr val="accent4"/>
          </a:lnRef>
          <a:fillRef idx="0">
            <a:schemeClr val="accent4"/>
          </a:fillRef>
          <a:effectRef idx="2">
            <a:schemeClr val="accent4"/>
          </a:effectRef>
          <a:fontRef idx="minor">
            <a:schemeClr val="tx1"/>
          </a:fontRef>
        </p:style>
      </p:cxnSp>
      <p:pic>
        <p:nvPicPr>
          <p:cNvPr id="24" name="Picture 23">
            <a:extLst>
              <a:ext uri="{FF2B5EF4-FFF2-40B4-BE49-F238E27FC236}">
                <a16:creationId xmlns:a16="http://schemas.microsoft.com/office/drawing/2014/main" id="{756566AA-7330-5040-8562-F83526702BD2}"/>
              </a:ext>
            </a:extLst>
          </p:cNvPr>
          <p:cNvPicPr>
            <a:picLocks noChangeAspect="1"/>
          </p:cNvPicPr>
          <p:nvPr/>
        </p:nvPicPr>
        <p:blipFill>
          <a:blip r:embed="rId3">
            <a:alphaModFix amt="35000"/>
          </a:blip>
          <a:stretch>
            <a:fillRect/>
          </a:stretch>
        </p:blipFill>
        <p:spPr>
          <a:xfrm>
            <a:off x="207200" y="2137982"/>
            <a:ext cx="3731776" cy="2313299"/>
          </a:xfrm>
          <a:prstGeom prst="rect">
            <a:avLst/>
          </a:prstGeom>
        </p:spPr>
      </p:pic>
      <p:sp>
        <p:nvSpPr>
          <p:cNvPr id="7" name="Rectangle 6">
            <a:extLst>
              <a:ext uri="{FF2B5EF4-FFF2-40B4-BE49-F238E27FC236}">
                <a16:creationId xmlns:a16="http://schemas.microsoft.com/office/drawing/2014/main" id="{15CF5B66-4440-3844-97A3-8943BD7CC023}"/>
              </a:ext>
            </a:extLst>
          </p:cNvPr>
          <p:cNvSpPr/>
          <p:nvPr/>
        </p:nvSpPr>
        <p:spPr>
          <a:xfrm>
            <a:off x="1097630" y="2159124"/>
            <a:ext cx="797206" cy="2084801"/>
          </a:xfrm>
          <a:prstGeom prst="rect">
            <a:avLst/>
          </a:prstGeom>
          <a:noFill/>
          <a:ln w="57150">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28" name="Picture 27">
            <a:extLst>
              <a:ext uri="{FF2B5EF4-FFF2-40B4-BE49-F238E27FC236}">
                <a16:creationId xmlns:a16="http://schemas.microsoft.com/office/drawing/2014/main" id="{12FE2872-3750-944E-B516-CB0128EB62D4}"/>
              </a:ext>
            </a:extLst>
          </p:cNvPr>
          <p:cNvPicPr>
            <a:picLocks noChangeAspect="1"/>
          </p:cNvPicPr>
          <p:nvPr/>
        </p:nvPicPr>
        <p:blipFill>
          <a:blip r:embed="rId4">
            <a:alphaModFix amt="35000"/>
          </a:blip>
          <a:stretch>
            <a:fillRect/>
          </a:stretch>
        </p:blipFill>
        <p:spPr>
          <a:xfrm>
            <a:off x="1894836" y="4634725"/>
            <a:ext cx="694800" cy="1640765"/>
          </a:xfrm>
          <a:prstGeom prst="rect">
            <a:avLst/>
          </a:prstGeom>
        </p:spPr>
      </p:pic>
      <p:cxnSp>
        <p:nvCxnSpPr>
          <p:cNvPr id="21" name="Straight Arrow Connector 20">
            <a:extLst>
              <a:ext uri="{FF2B5EF4-FFF2-40B4-BE49-F238E27FC236}">
                <a16:creationId xmlns:a16="http://schemas.microsoft.com/office/drawing/2014/main" id="{1005C095-5F89-8246-A930-BEC04D44B625}"/>
              </a:ext>
            </a:extLst>
          </p:cNvPr>
          <p:cNvCxnSpPr>
            <a:cxnSpLocks/>
          </p:cNvCxnSpPr>
          <p:nvPr/>
        </p:nvCxnSpPr>
        <p:spPr>
          <a:xfrm>
            <a:off x="1429414" y="4255008"/>
            <a:ext cx="465422" cy="368635"/>
          </a:xfrm>
          <a:prstGeom prst="straightConnector1">
            <a:avLst/>
          </a:prstGeom>
          <a:ln w="57150">
            <a:solidFill>
              <a:schemeClr val="accent4">
                <a:lumMod val="20000"/>
                <a:lumOff val="80000"/>
              </a:schemeClr>
            </a:solidFill>
            <a:tailEnd type="triangle"/>
          </a:ln>
        </p:spPr>
        <p:style>
          <a:lnRef idx="3">
            <a:schemeClr val="accent4"/>
          </a:lnRef>
          <a:fillRef idx="0">
            <a:schemeClr val="accent4"/>
          </a:fillRef>
          <a:effectRef idx="2">
            <a:schemeClr val="accent4"/>
          </a:effectRef>
          <a:fontRef idx="minor">
            <a:schemeClr val="tx1"/>
          </a:fontRef>
        </p:style>
      </p:cxnSp>
      <p:pic>
        <p:nvPicPr>
          <p:cNvPr id="6" name="Picture 5">
            <a:extLst>
              <a:ext uri="{FF2B5EF4-FFF2-40B4-BE49-F238E27FC236}">
                <a16:creationId xmlns:a16="http://schemas.microsoft.com/office/drawing/2014/main" id="{EF2C2B51-A1B9-9140-BF8F-CBE99ABE2FD0}"/>
              </a:ext>
            </a:extLst>
          </p:cNvPr>
          <p:cNvPicPr>
            <a:picLocks noChangeAspect="1"/>
          </p:cNvPicPr>
          <p:nvPr/>
        </p:nvPicPr>
        <p:blipFill>
          <a:blip r:embed="rId5">
            <a:alphaModFix amt="35000"/>
            <a:extLst>
              <a:ext uri="{BEBA8EAE-BF5A-486C-A8C5-ECC9F3942E4B}">
                <a14:imgProps xmlns:a14="http://schemas.microsoft.com/office/drawing/2010/main">
                  <a14:imgLayer r:embed="rId6">
                    <a14:imgEffect>
                      <a14:artisticPastelsSmooth/>
                    </a14:imgEffect>
                  </a14:imgLayer>
                </a14:imgProps>
              </a:ext>
            </a:extLst>
          </a:blip>
          <a:stretch>
            <a:fillRect/>
          </a:stretch>
        </p:blipFill>
        <p:spPr>
          <a:xfrm>
            <a:off x="6198980" y="4634725"/>
            <a:ext cx="683335" cy="1640766"/>
          </a:xfrm>
          <a:prstGeom prst="rect">
            <a:avLst/>
          </a:prstGeom>
        </p:spPr>
      </p:pic>
      <p:sp>
        <p:nvSpPr>
          <p:cNvPr id="25" name="Title 29">
            <a:extLst>
              <a:ext uri="{FF2B5EF4-FFF2-40B4-BE49-F238E27FC236}">
                <a16:creationId xmlns:a16="http://schemas.microsoft.com/office/drawing/2014/main" id="{71E90596-0F9B-974D-B7D9-328826D9ACA1}"/>
              </a:ext>
            </a:extLst>
          </p:cNvPr>
          <p:cNvSpPr txBox="1">
            <a:spLocks/>
          </p:cNvSpPr>
          <p:nvPr/>
        </p:nvSpPr>
        <p:spPr>
          <a:xfrm>
            <a:off x="457200" y="1487908"/>
            <a:ext cx="8408504" cy="507556"/>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85CA"/>
                </a:solidFill>
                <a:latin typeface="Arial"/>
                <a:ea typeface="+mj-ea"/>
                <a:cs typeface="Arial"/>
              </a:defRPr>
            </a:lvl1pPr>
          </a:lstStyle>
          <a:p>
            <a:r>
              <a:rPr lang="en-US" sz="2400" dirty="0"/>
              <a:t>Replacing Sensitive Sections with Non-Desired ones</a:t>
            </a:r>
          </a:p>
        </p:txBody>
      </p:sp>
      <p:pic>
        <p:nvPicPr>
          <p:cNvPr id="12" name="Picture 11">
            <a:extLst>
              <a:ext uri="{FF2B5EF4-FFF2-40B4-BE49-F238E27FC236}">
                <a16:creationId xmlns:a16="http://schemas.microsoft.com/office/drawing/2014/main" id="{2471EC86-1FAB-4542-A78F-5FCDEB573E38}"/>
              </a:ext>
            </a:extLst>
          </p:cNvPr>
          <p:cNvPicPr>
            <a:picLocks noChangeAspect="1"/>
          </p:cNvPicPr>
          <p:nvPr/>
        </p:nvPicPr>
        <p:blipFill rotWithShape="1">
          <a:blip r:embed="rId7"/>
          <a:srcRect l="60000" t="1103" b="12009"/>
          <a:stretch/>
        </p:blipFill>
        <p:spPr>
          <a:xfrm>
            <a:off x="4299591" y="2146366"/>
            <a:ext cx="3798777" cy="2488359"/>
          </a:xfrm>
          <a:prstGeom prst="rect">
            <a:avLst/>
          </a:prstGeom>
        </p:spPr>
      </p:pic>
    </p:spTree>
    <p:extLst>
      <p:ext uri="{BB962C8B-B14F-4D97-AF65-F5344CB8AC3E}">
        <p14:creationId xmlns:p14="http://schemas.microsoft.com/office/powerpoint/2010/main" val="7396746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9">
            <a:extLst>
              <a:ext uri="{FF2B5EF4-FFF2-40B4-BE49-F238E27FC236}">
                <a16:creationId xmlns:a16="http://schemas.microsoft.com/office/drawing/2014/main" id="{71E90596-0F9B-974D-B7D9-328826D9ACA1}"/>
              </a:ext>
            </a:extLst>
          </p:cNvPr>
          <p:cNvSpPr txBox="1">
            <a:spLocks/>
          </p:cNvSpPr>
          <p:nvPr/>
        </p:nvSpPr>
        <p:spPr>
          <a:xfrm>
            <a:off x="457200" y="1487908"/>
            <a:ext cx="8408504" cy="507556"/>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85CA"/>
                </a:solidFill>
                <a:latin typeface="Arial"/>
                <a:ea typeface="+mj-ea"/>
                <a:cs typeface="Arial"/>
              </a:defRPr>
            </a:lvl1pPr>
          </a:lstStyle>
          <a:p>
            <a:r>
              <a:rPr lang="en-US" sz="2400" dirty="0"/>
              <a:t>We propose a Hybrid Architecture</a:t>
            </a:r>
          </a:p>
        </p:txBody>
      </p:sp>
      <p:pic>
        <p:nvPicPr>
          <p:cNvPr id="13" name="Content Placeholder 5">
            <a:extLst>
              <a:ext uri="{FF2B5EF4-FFF2-40B4-BE49-F238E27FC236}">
                <a16:creationId xmlns:a16="http://schemas.microsoft.com/office/drawing/2014/main" id="{B8070DB7-4149-0A45-AF17-E2310527E5B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70529"/>
          <a:stretch/>
        </p:blipFill>
        <p:spPr>
          <a:xfrm>
            <a:off x="1956882" y="2524487"/>
            <a:ext cx="1935853" cy="1474108"/>
          </a:xfrm>
        </p:spPr>
      </p:pic>
      <p:pic>
        <p:nvPicPr>
          <p:cNvPr id="14" name="Content Placeholder 5">
            <a:extLst>
              <a:ext uri="{FF2B5EF4-FFF2-40B4-BE49-F238E27FC236}">
                <a16:creationId xmlns:a16="http://schemas.microsoft.com/office/drawing/2014/main" id="{8450D778-E4A5-4E4F-A7AE-39663DED6144}"/>
              </a:ext>
            </a:extLst>
          </p:cNvPr>
          <p:cNvPicPr>
            <a:picLocks noChangeAspect="1"/>
          </p:cNvPicPr>
          <p:nvPr/>
        </p:nvPicPr>
        <p:blipFill rotWithShape="1">
          <a:blip r:embed="rId3">
            <a:extLst>
              <a:ext uri="{28A0092B-C50C-407E-A947-70E740481C1C}">
                <a14:useLocalDpi xmlns:a14="http://schemas.microsoft.com/office/drawing/2010/main" val="0"/>
              </a:ext>
            </a:extLst>
          </a:blip>
          <a:srcRect l="55600" t="-38" r="-11192" b="38"/>
          <a:stretch/>
        </p:blipFill>
        <p:spPr bwMode="auto">
          <a:xfrm>
            <a:off x="3874981" y="2524487"/>
            <a:ext cx="3651651" cy="147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Content Placeholder 2">
            <a:extLst>
              <a:ext uri="{FF2B5EF4-FFF2-40B4-BE49-F238E27FC236}">
                <a16:creationId xmlns:a16="http://schemas.microsoft.com/office/drawing/2014/main" id="{9D490913-AA6D-4E47-809D-7082533D6563}"/>
              </a:ext>
            </a:extLst>
          </p:cNvPr>
          <p:cNvSpPr txBox="1">
            <a:spLocks/>
          </p:cNvSpPr>
          <p:nvPr/>
        </p:nvSpPr>
        <p:spPr bwMode="auto">
          <a:xfrm>
            <a:off x="1770614" y="4210086"/>
            <a:ext cx="5299051"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a:buFont typeface="Arial" panose="020B0604020202020204" pitchFamily="34" charset="0"/>
              <a:buChar char="•"/>
            </a:pPr>
            <a:r>
              <a:rPr lang="en-GB" sz="1800" kern="0" dirty="0">
                <a:cs typeface="David" panose="020E0502060401010101" pitchFamily="34" charset="-79"/>
              </a:rPr>
              <a:t>We apply a privacy-preserving </a:t>
            </a:r>
            <a:r>
              <a:rPr lang="en-GB" sz="1800" b="1" kern="0" dirty="0">
                <a:cs typeface="David" panose="020E0502060401010101" pitchFamily="34" charset="-79"/>
              </a:rPr>
              <a:t>transformation</a:t>
            </a:r>
            <a:r>
              <a:rPr lang="en-GB" sz="1800" kern="0" dirty="0">
                <a:cs typeface="David" panose="020E0502060401010101" pitchFamily="34" charset="-79"/>
              </a:rPr>
              <a:t> on raw data at the </a:t>
            </a:r>
            <a:r>
              <a:rPr lang="en-GB" sz="1800" b="1" kern="0" dirty="0">
                <a:cs typeface="David" panose="020E0502060401010101" pitchFamily="34" charset="-79"/>
              </a:rPr>
              <a:t>Edge</a:t>
            </a:r>
          </a:p>
          <a:p>
            <a:pPr algn="just"/>
            <a:r>
              <a:rPr lang="en-GB" sz="1800" kern="0" dirty="0">
                <a:cs typeface="David" panose="020E0502060401010101" pitchFamily="34" charset="-79"/>
              </a:rPr>
              <a:t>Then send transformed data to the </a:t>
            </a:r>
            <a:r>
              <a:rPr lang="en-GB" sz="1800" b="1" kern="0" dirty="0">
                <a:cs typeface="David" panose="020E0502060401010101" pitchFamily="34" charset="-79"/>
              </a:rPr>
              <a:t>Cloud</a:t>
            </a:r>
            <a:r>
              <a:rPr lang="en-GB" sz="1800" kern="0" dirty="0">
                <a:cs typeface="David" panose="020E0502060401010101" pitchFamily="34" charset="-79"/>
              </a:rPr>
              <a:t> for performing </a:t>
            </a:r>
            <a:r>
              <a:rPr lang="en-GB" sz="1800" b="1" kern="0" dirty="0">
                <a:cs typeface="David" panose="020E0502060401010101" pitchFamily="34" charset="-79"/>
              </a:rPr>
              <a:t>deep analysis </a:t>
            </a:r>
            <a:r>
              <a:rPr lang="en-GB" sz="1800" kern="0" dirty="0">
                <a:cs typeface="David" panose="020E0502060401010101" pitchFamily="34" charset="-79"/>
              </a:rPr>
              <a:t>and receive the </a:t>
            </a:r>
            <a:r>
              <a:rPr lang="en-GB" sz="1800" b="1" kern="0" dirty="0">
                <a:cs typeface="David" panose="020E0502060401010101" pitchFamily="34" charset="-79"/>
              </a:rPr>
              <a:t>promised services.</a:t>
            </a:r>
          </a:p>
        </p:txBody>
      </p:sp>
      <p:pic>
        <p:nvPicPr>
          <p:cNvPr id="16" name="Picture 15">
            <a:extLst>
              <a:ext uri="{FF2B5EF4-FFF2-40B4-BE49-F238E27FC236}">
                <a16:creationId xmlns:a16="http://schemas.microsoft.com/office/drawing/2014/main" id="{CC0B313C-2114-5945-B707-2F63B0A15EBB}"/>
              </a:ext>
            </a:extLst>
          </p:cNvPr>
          <p:cNvPicPr>
            <a:picLocks noChangeAspect="1"/>
          </p:cNvPicPr>
          <p:nvPr/>
        </p:nvPicPr>
        <p:blipFill rotWithShape="1">
          <a:blip r:embed="rId4"/>
          <a:srcRect t="18656" r="3450" b="25186"/>
          <a:stretch/>
        </p:blipFill>
        <p:spPr>
          <a:xfrm>
            <a:off x="3170260" y="3831540"/>
            <a:ext cx="597407" cy="167055"/>
          </a:xfrm>
          <a:prstGeom prst="rect">
            <a:avLst/>
          </a:prstGeom>
        </p:spPr>
      </p:pic>
    </p:spTree>
    <p:extLst>
      <p:ext uri="{BB962C8B-B14F-4D97-AF65-F5344CB8AC3E}">
        <p14:creationId xmlns:p14="http://schemas.microsoft.com/office/powerpoint/2010/main" val="339722605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37D50-EFDF-3E48-833E-1BC338182682}"/>
              </a:ext>
            </a:extLst>
          </p:cNvPr>
          <p:cNvSpPr>
            <a:spLocks noGrp="1"/>
          </p:cNvSpPr>
          <p:nvPr>
            <p:ph type="title"/>
          </p:nvPr>
        </p:nvSpPr>
        <p:spPr/>
        <p:txBody>
          <a:bodyPr/>
          <a:lstStyle/>
          <a:p>
            <a:r>
              <a:rPr lang="en-US" dirty="0"/>
              <a:t>Privacy-Utility Tradeoff</a:t>
            </a:r>
          </a:p>
        </p:txBody>
      </p:sp>
      <p:pic>
        <p:nvPicPr>
          <p:cNvPr id="8" name="Picture 7">
            <a:extLst>
              <a:ext uri="{FF2B5EF4-FFF2-40B4-BE49-F238E27FC236}">
                <a16:creationId xmlns:a16="http://schemas.microsoft.com/office/drawing/2014/main" id="{9D0FE911-7D37-1F48-8D9F-D8952930C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1782" y="3120998"/>
            <a:ext cx="2892766" cy="1505222"/>
          </a:xfrm>
          <a:prstGeom prst="rect">
            <a:avLst/>
          </a:prstGeom>
        </p:spPr>
      </p:pic>
      <p:pic>
        <p:nvPicPr>
          <p:cNvPr id="10" name="Picture 9">
            <a:extLst>
              <a:ext uri="{FF2B5EF4-FFF2-40B4-BE49-F238E27FC236}">
                <a16:creationId xmlns:a16="http://schemas.microsoft.com/office/drawing/2014/main" id="{60FFB557-6409-5542-AD7B-E0F1F78EC2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951" y="3126087"/>
            <a:ext cx="3320779" cy="1500133"/>
          </a:xfrm>
          <a:prstGeom prst="rect">
            <a:avLst/>
          </a:prstGeom>
        </p:spPr>
      </p:pic>
      <p:sp>
        <p:nvSpPr>
          <p:cNvPr id="11" name="Content Placeholder 2">
            <a:extLst>
              <a:ext uri="{FF2B5EF4-FFF2-40B4-BE49-F238E27FC236}">
                <a16:creationId xmlns:a16="http://schemas.microsoft.com/office/drawing/2014/main" id="{1A0025A3-8753-3A41-8372-BB6630F77A6D}"/>
              </a:ext>
            </a:extLst>
          </p:cNvPr>
          <p:cNvSpPr txBox="1">
            <a:spLocks/>
          </p:cNvSpPr>
          <p:nvPr/>
        </p:nvSpPr>
        <p:spPr bwMode="auto">
          <a:xfrm>
            <a:off x="464189" y="2706592"/>
            <a:ext cx="409934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0" indent="0">
              <a:buClr>
                <a:srgbClr val="FF0000"/>
              </a:buClr>
              <a:buNone/>
            </a:pPr>
            <a:r>
              <a:rPr lang="en-US" sz="2000" b="1" dirty="0">
                <a:solidFill>
                  <a:srgbClr val="007937"/>
                </a:solidFill>
              </a:rPr>
              <a:t>Perfect</a:t>
            </a:r>
            <a:r>
              <a:rPr lang="en-US" sz="2000" b="1" dirty="0"/>
              <a:t> </a:t>
            </a:r>
            <a:r>
              <a:rPr lang="en-US" sz="2000" b="1" dirty="0">
                <a:solidFill>
                  <a:srgbClr val="007937"/>
                </a:solidFill>
              </a:rPr>
              <a:t>Privacy </a:t>
            </a:r>
            <a:r>
              <a:rPr lang="en-US" sz="1600" b="1" dirty="0"/>
              <a:t>vs.</a:t>
            </a:r>
            <a:r>
              <a:rPr lang="en-US" sz="2000" b="1" dirty="0">
                <a:solidFill>
                  <a:srgbClr val="007937"/>
                </a:solidFill>
              </a:rPr>
              <a:t> </a:t>
            </a:r>
            <a:r>
              <a:rPr lang="en-US" sz="2000" b="1" dirty="0">
                <a:solidFill>
                  <a:srgbClr val="FF3300"/>
                </a:solidFill>
              </a:rPr>
              <a:t>Week Utility</a:t>
            </a:r>
            <a:endParaRPr lang="en-US" sz="2000" dirty="0">
              <a:solidFill>
                <a:srgbClr val="FF3300"/>
              </a:solidFill>
            </a:endParaRPr>
          </a:p>
        </p:txBody>
      </p:sp>
      <p:cxnSp>
        <p:nvCxnSpPr>
          <p:cNvPr id="16" name="Straight Connector 15">
            <a:extLst>
              <a:ext uri="{FF2B5EF4-FFF2-40B4-BE49-F238E27FC236}">
                <a16:creationId xmlns:a16="http://schemas.microsoft.com/office/drawing/2014/main" id="{E88FFCEA-80ED-2842-8456-BF11B79B5246}"/>
              </a:ext>
            </a:extLst>
          </p:cNvPr>
          <p:cNvCxnSpPr>
            <a:cxnSpLocks/>
          </p:cNvCxnSpPr>
          <p:nvPr/>
        </p:nvCxnSpPr>
        <p:spPr>
          <a:xfrm>
            <a:off x="4563533" y="2506537"/>
            <a:ext cx="0" cy="2160854"/>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sp>
        <p:nvSpPr>
          <p:cNvPr id="19" name="Content Placeholder 2">
            <a:extLst>
              <a:ext uri="{FF2B5EF4-FFF2-40B4-BE49-F238E27FC236}">
                <a16:creationId xmlns:a16="http://schemas.microsoft.com/office/drawing/2014/main" id="{D2A294DB-6562-8D4A-8B3C-BF8FC6B4F171}"/>
              </a:ext>
            </a:extLst>
          </p:cNvPr>
          <p:cNvSpPr txBox="1">
            <a:spLocks/>
          </p:cNvSpPr>
          <p:nvPr/>
        </p:nvSpPr>
        <p:spPr bwMode="auto">
          <a:xfrm>
            <a:off x="471665" y="2306482"/>
            <a:ext cx="20162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0" indent="0">
              <a:buClr>
                <a:srgbClr val="FF0000"/>
              </a:buClr>
              <a:buNone/>
            </a:pPr>
            <a:r>
              <a:rPr lang="en-US" sz="2000" b="1" dirty="0"/>
              <a:t>I. Edge-Based</a:t>
            </a:r>
            <a:endParaRPr lang="en-US" sz="2000" dirty="0"/>
          </a:p>
        </p:txBody>
      </p:sp>
      <p:sp>
        <p:nvSpPr>
          <p:cNvPr id="20" name="Content Placeholder 2">
            <a:extLst>
              <a:ext uri="{FF2B5EF4-FFF2-40B4-BE49-F238E27FC236}">
                <a16:creationId xmlns:a16="http://schemas.microsoft.com/office/drawing/2014/main" id="{43BFFB23-85C4-2F40-9EA8-3486C6C0C8F6}"/>
              </a:ext>
            </a:extLst>
          </p:cNvPr>
          <p:cNvSpPr txBox="1">
            <a:spLocks/>
          </p:cNvSpPr>
          <p:nvPr/>
        </p:nvSpPr>
        <p:spPr bwMode="auto">
          <a:xfrm>
            <a:off x="4707469" y="2306482"/>
            <a:ext cx="2092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0" indent="0">
              <a:buClr>
                <a:srgbClr val="FF0000"/>
              </a:buClr>
              <a:buNone/>
            </a:pPr>
            <a:r>
              <a:rPr lang="en-US" sz="2000" b="1" dirty="0"/>
              <a:t>II. Cloud-Based</a:t>
            </a:r>
            <a:endParaRPr lang="en-US" sz="2000" dirty="0"/>
          </a:p>
        </p:txBody>
      </p:sp>
      <p:sp>
        <p:nvSpPr>
          <p:cNvPr id="27" name="Content Placeholder 2">
            <a:extLst>
              <a:ext uri="{FF2B5EF4-FFF2-40B4-BE49-F238E27FC236}">
                <a16:creationId xmlns:a16="http://schemas.microsoft.com/office/drawing/2014/main" id="{2C51A305-A1F7-DA49-8C72-877BC7F4680C}"/>
              </a:ext>
            </a:extLst>
          </p:cNvPr>
          <p:cNvSpPr txBox="1">
            <a:spLocks/>
          </p:cNvSpPr>
          <p:nvPr/>
        </p:nvSpPr>
        <p:spPr bwMode="auto">
          <a:xfrm>
            <a:off x="4726286" y="2704112"/>
            <a:ext cx="41136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0" indent="0">
              <a:buClr>
                <a:srgbClr val="FF0000"/>
              </a:buClr>
              <a:buNone/>
            </a:pPr>
            <a:r>
              <a:rPr lang="en-US" sz="2000" b="1" dirty="0">
                <a:solidFill>
                  <a:srgbClr val="FF3300"/>
                </a:solidFill>
              </a:rPr>
              <a:t>Week Privacy </a:t>
            </a:r>
            <a:r>
              <a:rPr lang="en-US" sz="1600" b="1" dirty="0"/>
              <a:t>vs.</a:t>
            </a:r>
            <a:r>
              <a:rPr lang="en-US" sz="1600" b="1" dirty="0">
                <a:solidFill>
                  <a:srgbClr val="007937"/>
                </a:solidFill>
              </a:rPr>
              <a:t> </a:t>
            </a:r>
            <a:r>
              <a:rPr lang="en-US" sz="2000" b="1" dirty="0">
                <a:solidFill>
                  <a:srgbClr val="007937"/>
                </a:solidFill>
              </a:rPr>
              <a:t>Perfect Utility</a:t>
            </a:r>
            <a:endParaRPr lang="en-US" sz="2000" dirty="0">
              <a:solidFill>
                <a:srgbClr val="007937"/>
              </a:solidFill>
            </a:endParaRPr>
          </a:p>
        </p:txBody>
      </p:sp>
      <p:cxnSp>
        <p:nvCxnSpPr>
          <p:cNvPr id="13" name="Straight Connector 12">
            <a:extLst>
              <a:ext uri="{FF2B5EF4-FFF2-40B4-BE49-F238E27FC236}">
                <a16:creationId xmlns:a16="http://schemas.microsoft.com/office/drawing/2014/main" id="{494D92F1-514F-8547-B157-34045E486E0A}"/>
              </a:ext>
            </a:extLst>
          </p:cNvPr>
          <p:cNvCxnSpPr>
            <a:cxnSpLocks/>
          </p:cNvCxnSpPr>
          <p:nvPr/>
        </p:nvCxnSpPr>
        <p:spPr>
          <a:xfrm>
            <a:off x="510124" y="4684168"/>
            <a:ext cx="7776864" cy="0"/>
          </a:xfrm>
          <a:prstGeom prst="line">
            <a:avLst/>
          </a:prstGeom>
          <a:ln w="28575">
            <a:prstDash val="dash"/>
          </a:ln>
        </p:spPr>
        <p:style>
          <a:lnRef idx="1">
            <a:schemeClr val="accent4"/>
          </a:lnRef>
          <a:fillRef idx="0">
            <a:schemeClr val="accent4"/>
          </a:fillRef>
          <a:effectRef idx="0">
            <a:schemeClr val="accent4"/>
          </a:effectRef>
          <a:fontRef idx="minor">
            <a:schemeClr val="tx1"/>
          </a:fontRef>
        </p:style>
      </p:cxnSp>
      <p:pic>
        <p:nvPicPr>
          <p:cNvPr id="15" name="Content Placeholder 5">
            <a:extLst>
              <a:ext uri="{FF2B5EF4-FFF2-40B4-BE49-F238E27FC236}">
                <a16:creationId xmlns:a16="http://schemas.microsoft.com/office/drawing/2014/main" id="{D68CB55B-0764-DD4C-82E1-A07C277973E2}"/>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r="70529"/>
          <a:stretch/>
        </p:blipFill>
        <p:spPr>
          <a:xfrm>
            <a:off x="3828017" y="4859499"/>
            <a:ext cx="1935853" cy="1474108"/>
          </a:xfrm>
        </p:spPr>
      </p:pic>
      <p:pic>
        <p:nvPicPr>
          <p:cNvPr id="17" name="Content Placeholder 5">
            <a:extLst>
              <a:ext uri="{FF2B5EF4-FFF2-40B4-BE49-F238E27FC236}">
                <a16:creationId xmlns:a16="http://schemas.microsoft.com/office/drawing/2014/main" id="{2A66629D-2692-EA4A-981E-65D3B37893BB}"/>
              </a:ext>
            </a:extLst>
          </p:cNvPr>
          <p:cNvPicPr>
            <a:picLocks noChangeAspect="1"/>
          </p:cNvPicPr>
          <p:nvPr/>
        </p:nvPicPr>
        <p:blipFill rotWithShape="1">
          <a:blip r:embed="rId5">
            <a:extLst>
              <a:ext uri="{28A0092B-C50C-407E-A947-70E740481C1C}">
                <a14:useLocalDpi xmlns:a14="http://schemas.microsoft.com/office/drawing/2010/main" val="0"/>
              </a:ext>
            </a:extLst>
          </a:blip>
          <a:srcRect l="55600" t="-38" r="-11192" b="38"/>
          <a:stretch/>
        </p:blipFill>
        <p:spPr bwMode="auto">
          <a:xfrm>
            <a:off x="5746116" y="4859499"/>
            <a:ext cx="3651651" cy="147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C9C97B55-F8B3-074C-BA36-4001A87EC482}"/>
              </a:ext>
            </a:extLst>
          </p:cNvPr>
          <p:cNvSpPr/>
          <p:nvPr/>
        </p:nvSpPr>
        <p:spPr>
          <a:xfrm>
            <a:off x="510124" y="5344602"/>
            <a:ext cx="1350050" cy="400110"/>
          </a:xfrm>
          <a:prstGeom prst="rect">
            <a:avLst/>
          </a:prstGeom>
        </p:spPr>
        <p:txBody>
          <a:bodyPr wrap="none">
            <a:spAutoFit/>
          </a:bodyPr>
          <a:lstStyle/>
          <a:p>
            <a:pPr marL="0" indent="0">
              <a:buClr>
                <a:srgbClr val="FF0000"/>
              </a:buClr>
              <a:buNone/>
            </a:pPr>
            <a:r>
              <a:rPr lang="en-US" sz="2000" b="1" dirty="0"/>
              <a:t>III. Hybrid</a:t>
            </a:r>
            <a:endParaRPr lang="en-US" sz="2000" dirty="0"/>
          </a:p>
        </p:txBody>
      </p:sp>
      <p:sp>
        <p:nvSpPr>
          <p:cNvPr id="18" name="Content Placeholder 2">
            <a:extLst>
              <a:ext uri="{FF2B5EF4-FFF2-40B4-BE49-F238E27FC236}">
                <a16:creationId xmlns:a16="http://schemas.microsoft.com/office/drawing/2014/main" id="{E59597E8-8F60-C841-9ADD-29881DB1A5DB}"/>
              </a:ext>
            </a:extLst>
          </p:cNvPr>
          <p:cNvSpPr txBox="1">
            <a:spLocks/>
          </p:cNvSpPr>
          <p:nvPr/>
        </p:nvSpPr>
        <p:spPr bwMode="auto">
          <a:xfrm>
            <a:off x="1752764" y="4975394"/>
            <a:ext cx="2141435"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0" indent="0" algn="ctr">
              <a:buClr>
                <a:srgbClr val="FF0000"/>
              </a:buClr>
              <a:buNone/>
            </a:pPr>
            <a:r>
              <a:rPr lang="en-US" sz="2000" b="1" dirty="0">
                <a:solidFill>
                  <a:srgbClr val="0432FF"/>
                </a:solidFill>
              </a:rPr>
              <a:t>Good</a:t>
            </a:r>
            <a:r>
              <a:rPr lang="en-US" sz="2000" b="1" dirty="0"/>
              <a:t> </a:t>
            </a:r>
            <a:r>
              <a:rPr lang="en-US" sz="2000" b="1" dirty="0">
                <a:solidFill>
                  <a:srgbClr val="0432FF"/>
                </a:solidFill>
              </a:rPr>
              <a:t>Privacy</a:t>
            </a:r>
            <a:endParaRPr lang="en-US" sz="2000" b="1" dirty="0">
              <a:solidFill>
                <a:srgbClr val="007937"/>
              </a:solidFill>
            </a:endParaRPr>
          </a:p>
          <a:p>
            <a:pPr marL="0" indent="0" algn="ctr">
              <a:buClr>
                <a:srgbClr val="FF0000"/>
              </a:buClr>
              <a:buNone/>
            </a:pPr>
            <a:r>
              <a:rPr lang="en-US" sz="2000" b="1" dirty="0"/>
              <a:t>and</a:t>
            </a:r>
            <a:r>
              <a:rPr lang="en-US" sz="2000" b="1" dirty="0">
                <a:solidFill>
                  <a:srgbClr val="007937"/>
                </a:solidFill>
              </a:rPr>
              <a:t> </a:t>
            </a:r>
          </a:p>
          <a:p>
            <a:pPr marL="0" indent="0" algn="ctr">
              <a:buClr>
                <a:srgbClr val="FF0000"/>
              </a:buClr>
              <a:buNone/>
            </a:pPr>
            <a:r>
              <a:rPr lang="en-US" sz="2000" b="1" dirty="0">
                <a:solidFill>
                  <a:srgbClr val="0432FF"/>
                </a:solidFill>
              </a:rPr>
              <a:t>Good</a:t>
            </a:r>
            <a:r>
              <a:rPr lang="en-US" sz="2000" b="1" dirty="0">
                <a:solidFill>
                  <a:srgbClr val="007937"/>
                </a:solidFill>
              </a:rPr>
              <a:t> </a:t>
            </a:r>
            <a:r>
              <a:rPr lang="en-US" sz="2000" b="1" dirty="0">
                <a:solidFill>
                  <a:srgbClr val="0432FF"/>
                </a:solidFill>
              </a:rPr>
              <a:t>Utility</a:t>
            </a:r>
            <a:endParaRPr lang="en-US" sz="2000" dirty="0">
              <a:solidFill>
                <a:srgbClr val="0432FF"/>
              </a:solidFill>
            </a:endParaRPr>
          </a:p>
        </p:txBody>
      </p:sp>
      <p:pic>
        <p:nvPicPr>
          <p:cNvPr id="5" name="Picture 4">
            <a:extLst>
              <a:ext uri="{FF2B5EF4-FFF2-40B4-BE49-F238E27FC236}">
                <a16:creationId xmlns:a16="http://schemas.microsoft.com/office/drawing/2014/main" id="{29FA0A70-7FFF-CD4B-A5D2-D2E75DDFED31}"/>
              </a:ext>
            </a:extLst>
          </p:cNvPr>
          <p:cNvPicPr>
            <a:picLocks noChangeAspect="1"/>
          </p:cNvPicPr>
          <p:nvPr/>
        </p:nvPicPr>
        <p:blipFill rotWithShape="1">
          <a:blip r:embed="rId6"/>
          <a:srcRect t="18656" r="3450" b="25186"/>
          <a:stretch/>
        </p:blipFill>
        <p:spPr>
          <a:xfrm>
            <a:off x="5109127" y="6150562"/>
            <a:ext cx="654589" cy="183045"/>
          </a:xfrm>
          <a:prstGeom prst="rect">
            <a:avLst/>
          </a:prstGeom>
        </p:spPr>
      </p:pic>
    </p:spTree>
    <p:extLst>
      <p:ext uri="{BB962C8B-B14F-4D97-AF65-F5344CB8AC3E}">
        <p14:creationId xmlns:p14="http://schemas.microsoft.com/office/powerpoint/2010/main" val="1528102393"/>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9">
            <a:extLst>
              <a:ext uri="{FF2B5EF4-FFF2-40B4-BE49-F238E27FC236}">
                <a16:creationId xmlns:a16="http://schemas.microsoft.com/office/drawing/2014/main" id="{71E90596-0F9B-974D-B7D9-328826D9ACA1}"/>
              </a:ext>
            </a:extLst>
          </p:cNvPr>
          <p:cNvSpPr txBox="1">
            <a:spLocks/>
          </p:cNvSpPr>
          <p:nvPr/>
        </p:nvSpPr>
        <p:spPr>
          <a:xfrm>
            <a:off x="457200" y="1487908"/>
            <a:ext cx="8408504" cy="507556"/>
          </a:xfrm>
          <a:prstGeom prst="rect">
            <a:avLst/>
          </a:prstGeom>
        </p:spPr>
        <p:txBody>
          <a:bodyPr vert="horz" lIns="0" tIns="45720" rIns="0" bIns="0" rtlCol="0" anchor="ctr">
            <a:noAutofit/>
          </a:bodyPr>
          <a:lstStyle>
            <a:lvl1pPr algn="l" defTabSz="457200" rtl="0" eaLnBrk="1" latinLnBrk="0" hangingPunct="1">
              <a:spcBef>
                <a:spcPct val="0"/>
              </a:spcBef>
              <a:buNone/>
              <a:defRPr sz="2800" b="1" kern="1200">
                <a:solidFill>
                  <a:srgbClr val="0085CA"/>
                </a:solidFill>
                <a:latin typeface="Arial"/>
                <a:ea typeface="+mj-ea"/>
                <a:cs typeface="Arial"/>
              </a:defRPr>
            </a:lvl1pPr>
          </a:lstStyle>
          <a:p>
            <a:r>
              <a:rPr lang="en-US" sz="2400" dirty="0"/>
              <a:t>The High-Level Architecture of the Solution</a:t>
            </a:r>
          </a:p>
        </p:txBody>
      </p:sp>
      <p:pic>
        <p:nvPicPr>
          <p:cNvPr id="3" name="Picture 2">
            <a:extLst>
              <a:ext uri="{FF2B5EF4-FFF2-40B4-BE49-F238E27FC236}">
                <a16:creationId xmlns:a16="http://schemas.microsoft.com/office/drawing/2014/main" id="{2F9BA3F8-73A9-DB4D-831F-7861B2AC01EE}"/>
              </a:ext>
            </a:extLst>
          </p:cNvPr>
          <p:cNvPicPr>
            <a:picLocks noChangeAspect="1"/>
          </p:cNvPicPr>
          <p:nvPr/>
        </p:nvPicPr>
        <p:blipFill>
          <a:blip r:embed="rId3"/>
          <a:stretch>
            <a:fillRect/>
          </a:stretch>
        </p:blipFill>
        <p:spPr>
          <a:xfrm>
            <a:off x="982133" y="2750560"/>
            <a:ext cx="7408333" cy="2427698"/>
          </a:xfrm>
          <a:prstGeom prst="rect">
            <a:avLst/>
          </a:prstGeom>
        </p:spPr>
      </p:pic>
      <p:sp>
        <p:nvSpPr>
          <p:cNvPr id="6" name="Content Placeholder 2">
            <a:extLst>
              <a:ext uri="{FF2B5EF4-FFF2-40B4-BE49-F238E27FC236}">
                <a16:creationId xmlns:a16="http://schemas.microsoft.com/office/drawing/2014/main" id="{4337D3C3-23F8-5540-AF59-670D235DBB63}"/>
              </a:ext>
            </a:extLst>
          </p:cNvPr>
          <p:cNvSpPr txBox="1">
            <a:spLocks/>
          </p:cNvSpPr>
          <p:nvPr/>
        </p:nvSpPr>
        <p:spPr bwMode="auto">
          <a:xfrm>
            <a:off x="4773268" y="2460517"/>
            <a:ext cx="43029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a:solidFill>
                  <a:schemeClr val="tx1"/>
                </a:solidFill>
                <a:latin typeface="+mn-lt"/>
              </a:defRPr>
            </a:lvl3pPr>
            <a:lvl4pPr marL="1600200" indent="-228600" algn="l" rtl="0" eaLnBrk="1" fontAlgn="base" hangingPunct="1">
              <a:spcBef>
                <a:spcPct val="20000"/>
              </a:spcBef>
              <a:spcAft>
                <a:spcPct val="0"/>
              </a:spcAft>
              <a:buChar char="–"/>
              <a:defRPr sz="1600">
                <a:solidFill>
                  <a:schemeClr val="tx1"/>
                </a:solidFill>
                <a:latin typeface="+mn-lt"/>
              </a:defRPr>
            </a:lvl4pPr>
            <a:lvl5pPr marL="2057400" indent="-228600" algn="l" rtl="0" eaLnBrk="1" fontAlgn="base" hangingPunct="1">
              <a:spcBef>
                <a:spcPct val="20000"/>
              </a:spcBef>
              <a:spcAft>
                <a:spcPct val="0"/>
              </a:spcAft>
              <a:buChar char="»"/>
              <a:defRPr sz="1400">
                <a:solidFill>
                  <a:schemeClr val="tx1"/>
                </a:solidFill>
                <a:latin typeface="+mn-lt"/>
              </a:defRPr>
            </a:lvl5pPr>
            <a:lvl6pPr marL="2514600" indent="-228600" algn="l" rtl="0" eaLnBrk="1" fontAlgn="base" hangingPunct="1">
              <a:spcBef>
                <a:spcPct val="20000"/>
              </a:spcBef>
              <a:spcAft>
                <a:spcPct val="0"/>
              </a:spcAft>
              <a:buChar char="»"/>
              <a:defRPr sz="1400">
                <a:solidFill>
                  <a:schemeClr val="tx1"/>
                </a:solidFill>
                <a:latin typeface="+mn-lt"/>
              </a:defRPr>
            </a:lvl6pPr>
            <a:lvl7pPr marL="2971800" indent="-228600" algn="l" rtl="0" eaLnBrk="1" fontAlgn="base" hangingPunct="1">
              <a:spcBef>
                <a:spcPct val="20000"/>
              </a:spcBef>
              <a:spcAft>
                <a:spcPct val="0"/>
              </a:spcAft>
              <a:buChar char="»"/>
              <a:defRPr sz="1400">
                <a:solidFill>
                  <a:schemeClr val="tx1"/>
                </a:solidFill>
                <a:latin typeface="+mn-lt"/>
              </a:defRPr>
            </a:lvl7pPr>
            <a:lvl8pPr marL="3429000" indent="-228600" algn="l" rtl="0" eaLnBrk="1" fontAlgn="base" hangingPunct="1">
              <a:spcBef>
                <a:spcPct val="20000"/>
              </a:spcBef>
              <a:spcAft>
                <a:spcPct val="0"/>
              </a:spcAft>
              <a:buChar char="»"/>
              <a:defRPr sz="1400">
                <a:solidFill>
                  <a:schemeClr val="tx1"/>
                </a:solidFill>
                <a:latin typeface="+mn-lt"/>
              </a:defRPr>
            </a:lvl8pPr>
            <a:lvl9pPr marL="3886200" indent="-228600" algn="l" rtl="0" eaLnBrk="1" fontAlgn="base" hangingPunct="1">
              <a:spcBef>
                <a:spcPct val="20000"/>
              </a:spcBef>
              <a:spcAft>
                <a:spcPct val="0"/>
              </a:spcAft>
              <a:buChar char="»"/>
              <a:defRPr sz="1400">
                <a:solidFill>
                  <a:schemeClr val="tx1"/>
                </a:solidFill>
                <a:latin typeface="+mn-lt"/>
              </a:defRPr>
            </a:lvl9pPr>
          </a:lstStyle>
          <a:p>
            <a:pPr marL="0" indent="0">
              <a:buClr>
                <a:srgbClr val="FF0000"/>
              </a:buClr>
              <a:buNone/>
            </a:pPr>
            <a:r>
              <a:rPr lang="en-US" sz="2000" b="1" dirty="0"/>
              <a:t>Replacement </a:t>
            </a:r>
            <a:r>
              <a:rPr lang="en-US" sz="2000" b="1" dirty="0" err="1"/>
              <a:t>AutoEncoder</a:t>
            </a:r>
            <a:r>
              <a:rPr lang="en-US" sz="2000" b="1" dirty="0"/>
              <a:t> (RAE)</a:t>
            </a:r>
            <a:endParaRPr lang="en-US" sz="2000" dirty="0"/>
          </a:p>
        </p:txBody>
      </p:sp>
      <p:pic>
        <p:nvPicPr>
          <p:cNvPr id="9" name="Picture 8" descr="Untitled.png">
            <a:extLst>
              <a:ext uri="{FF2B5EF4-FFF2-40B4-BE49-F238E27FC236}">
                <a16:creationId xmlns:a16="http://schemas.microsoft.com/office/drawing/2014/main" id="{F91F9973-89A0-E348-9CD9-C7EB2C5951D9}"/>
              </a:ext>
            </a:extLst>
          </p:cNvPr>
          <p:cNvPicPr/>
          <p:nvPr/>
        </p:nvPicPr>
        <p:blipFill rotWithShape="1">
          <a:blip r:embed="rId4">
            <a:extLst>
              <a:ext uri="{28A0092B-C50C-407E-A947-70E740481C1C}">
                <a14:useLocalDpi xmlns:a14="http://schemas.microsoft.com/office/drawing/2010/main" val="0"/>
              </a:ext>
            </a:extLst>
          </a:blip>
          <a:srcRect l="1463" t="3782" r="1703" b="1747"/>
          <a:stretch/>
        </p:blipFill>
        <p:spPr bwMode="auto">
          <a:xfrm>
            <a:off x="4904136" y="2894916"/>
            <a:ext cx="2312653" cy="1496664"/>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155244297"/>
      </p:ext>
    </p:extLst>
  </p:cSld>
  <p:clrMapOvr>
    <a:masterClrMapping/>
  </p:clrMapOvr>
  <p:transition spd="slow"/>
</p:sld>
</file>

<file path=ppt/theme/theme1.xml><?xml version="1.0" encoding="utf-8"?>
<a:theme xmlns:a="http://schemas.openxmlformats.org/drawingml/2006/main" name="Imperial College London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Imperial College London Presentation">
      <a:dk1>
        <a:srgbClr val="000000"/>
      </a:dk1>
      <a:lt1>
        <a:sysClr val="window" lastClr="FFFFFF"/>
      </a:lt1>
      <a:dk2>
        <a:srgbClr val="003E74"/>
      </a:dk2>
      <a:lt2>
        <a:srgbClr val="9D9D9D"/>
      </a:lt2>
      <a:accent1>
        <a:srgbClr val="0085CA"/>
      </a:accent1>
      <a:accent2>
        <a:srgbClr val="006EAF"/>
      </a:accent2>
      <a:accent3>
        <a:srgbClr val="0CA1CD"/>
      </a:accent3>
      <a:accent4>
        <a:srgbClr val="008EAA"/>
      </a:accent4>
      <a:accent5>
        <a:srgbClr val="379F9F"/>
      </a:accent5>
      <a:accent6>
        <a:srgbClr val="0085CA"/>
      </a:accent6>
      <a:hlink>
        <a:srgbClr val="0085CA"/>
      </a:hlink>
      <a:folHlink>
        <a:srgbClr val="0085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597</TotalTime>
  <Words>1626</Words>
  <Application>Microsoft Macintosh PowerPoint</Application>
  <PresentationFormat>On-screen Show (4:3)</PresentationFormat>
  <Paragraphs>269</Paragraphs>
  <Slides>26</Slides>
  <Notes>22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Brush Script MT</vt:lpstr>
      <vt:lpstr>Arial</vt:lpstr>
      <vt:lpstr>Calibri</vt:lpstr>
      <vt:lpstr>Courier New</vt:lpstr>
      <vt:lpstr>David</vt:lpstr>
      <vt:lpstr>Geneva</vt:lpstr>
      <vt:lpstr>Herculanum</vt:lpstr>
      <vt:lpstr>Times New Roman</vt:lpstr>
      <vt:lpstr>Tunga</vt:lpstr>
      <vt:lpstr>Wingdings</vt:lpstr>
      <vt:lpstr>Imperial College London Theme</vt:lpstr>
      <vt:lpstr>Replacement AutoEncoder</vt:lpstr>
      <vt:lpstr>Context</vt:lpstr>
      <vt:lpstr>Agenda</vt:lpstr>
      <vt:lpstr>Temporal Inferences on Sensory Data</vt:lpstr>
      <vt:lpstr>PowerPoint Presentation</vt:lpstr>
      <vt:lpstr>PowerPoint Presentation</vt:lpstr>
      <vt:lpstr>PowerPoint Presentation</vt:lpstr>
      <vt:lpstr>Privacy-Utility Tradeoff</vt:lpstr>
      <vt:lpstr>PowerPoint Presentation</vt:lpstr>
      <vt:lpstr>PowerPoint Presentation</vt:lpstr>
      <vt:lpstr>PowerPoint Presentation</vt:lpstr>
      <vt:lpstr>Training the RAE</vt:lpstr>
      <vt:lpstr>A Real-World Case Study</vt:lpstr>
      <vt:lpstr>Experimental Setup</vt:lpstr>
      <vt:lpstr>Skoda Dataset : F1-Score for Activity Recognition</vt:lpstr>
      <vt:lpstr>Skoda Dataset : Confusion Matrix</vt:lpstr>
      <vt:lpstr>Hand-Gesture Dataset : F1-Score</vt:lpstr>
      <vt:lpstr>Hand-Gesture : Confusion Matrix</vt:lpstr>
      <vt:lpstr>Opportunity Dataset: F1-Score </vt:lpstr>
      <vt:lpstr>Opportunity : Confusion Matrix</vt:lpstr>
      <vt:lpstr>Visualization: An MNIST example</vt:lpstr>
      <vt:lpstr>Visualization: t-SNE</vt:lpstr>
      <vt:lpstr>Threat Model : Using GANs to detect Replaced intervals</vt:lpstr>
      <vt:lpstr>Conclusion</vt:lpstr>
      <vt:lpstr>Future Directions</vt:lpstr>
      <vt:lpstr>PowerPoint Presentation</vt:lpstr>
    </vt:vector>
  </TitlesOfParts>
  <Company>Imperial College London</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Abby Bolt</dc:creator>
  <cp:lastModifiedBy>Microsoft Office User</cp:lastModifiedBy>
  <cp:revision>43</cp:revision>
  <dcterms:created xsi:type="dcterms:W3CDTF">2017-02-16T14:49:58Z</dcterms:created>
  <dcterms:modified xsi:type="dcterms:W3CDTF">2018-04-12T23:22:24Z</dcterms:modified>
</cp:coreProperties>
</file>